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  <p:sldMasterId id="2147483724" r:id="rId2"/>
    <p:sldMasterId id="2147483736" r:id="rId3"/>
  </p:sldMasterIdLst>
  <p:notesMasterIdLst>
    <p:notesMasterId r:id="rId17"/>
  </p:notesMasterIdLst>
  <p:handoutMasterIdLst>
    <p:handoutMasterId r:id="rId18"/>
  </p:handoutMasterIdLst>
  <p:sldIdLst>
    <p:sldId id="1794" r:id="rId4"/>
    <p:sldId id="1808" r:id="rId5"/>
    <p:sldId id="1809" r:id="rId6"/>
    <p:sldId id="1810" r:id="rId7"/>
    <p:sldId id="1811" r:id="rId8"/>
    <p:sldId id="1812" r:id="rId9"/>
    <p:sldId id="1814" r:id="rId10"/>
    <p:sldId id="1815" r:id="rId11"/>
    <p:sldId id="1817" r:id="rId12"/>
    <p:sldId id="1818" r:id="rId13"/>
    <p:sldId id="1816" r:id="rId14"/>
    <p:sldId id="1819" r:id="rId15"/>
    <p:sldId id="1795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1794"/>
            <p14:sldId id="1808"/>
            <p14:sldId id="1809"/>
            <p14:sldId id="1810"/>
            <p14:sldId id="1811"/>
            <p14:sldId id="1812"/>
            <p14:sldId id="1814"/>
            <p14:sldId id="1815"/>
            <p14:sldId id="1817"/>
            <p14:sldId id="1818"/>
            <p14:sldId id="1816"/>
            <p14:sldId id="1819"/>
            <p14:sldId id="17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73" autoAdjust="0"/>
    <p:restoredTop sz="81549" autoAdjust="0"/>
  </p:normalViewPr>
  <p:slideViewPr>
    <p:cSldViewPr snapToGrid="0" snapToObjects="1">
      <p:cViewPr varScale="1">
        <p:scale>
          <a:sx n="88" d="100"/>
          <a:sy n="88" d="100"/>
        </p:scale>
        <p:origin x="718" y="2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3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4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5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44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80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1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1" y="4373774"/>
            <a:ext cx="2706624" cy="3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98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59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10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9651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0" orient="horz" pos="7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1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82491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4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40576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618" y="971550"/>
            <a:ext cx="4077633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9"/>
          <p:cNvSpPr>
            <a:spLocks noGrp="1"/>
          </p:cNvSpPr>
          <p:nvPr>
            <p:ph sz="quarter" idx="11"/>
          </p:nvPr>
        </p:nvSpPr>
        <p:spPr>
          <a:xfrm>
            <a:off x="28575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2"/>
          </p:nvPr>
        </p:nvSpPr>
        <p:spPr>
          <a:xfrm>
            <a:off x="4800600" y="1428750"/>
            <a:ext cx="4057650" cy="30861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6597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7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28975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72200" y="971550"/>
            <a:ext cx="2686050" cy="5143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1543050"/>
            <a:ext cx="2686050" cy="2971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6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8365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2230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59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0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059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4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865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95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wave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76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blue blur bkg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6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75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9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2AEC5B32-138F-4BE7-ADAD-47D7A74599E5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204B7EAD-1A81-446B-85AC-ACB2A91D5E01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1DF0AEAA-AE77-4315-A9AB-1375D21806A3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11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180">
          <p15:clr>
            <a:srgbClr val="F26B43"/>
          </p15:clr>
        </p15:guide>
        <p15:guide id="4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0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em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722222-4EC3-48C4-A50A-09C366CAD640}"/>
              </a:ext>
            </a:extLst>
          </p:cNvPr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>
                <a:solidFill>
                  <a:schemeClr val="tx2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Polyglot Persistence with Spring Data REST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CFC81-53DE-4214-B8FA-E4C40BC46503}"/>
              </a:ext>
            </a:extLst>
          </p:cNvPr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-100" normalizeH="0" baseline="0" noProof="0" dirty="0">
                <a:ln>
                  <a:noFill/>
                </a:ln>
                <a:solidFill>
                  <a:schemeClr val="tx2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Cloud Native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7612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7B1108-E328-43B1-92D1-8FEBEF73933D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Spring Data REST, what happens?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DD7243C-2610-42BD-84CE-3F1205C5CDD6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1B2846-A63C-482B-B2E3-9E7BB348C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261" y="957918"/>
            <a:ext cx="4197233" cy="34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24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D895E15-795E-41C1-93AB-646FC3F3892A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2">
                    <a:lumMod val="95000"/>
                  </a:schemeClr>
                </a:solidFill>
              </a:rPr>
              <a:t>MongoRepositor</a:t>
            </a:r>
            <a:r>
              <a:rPr lang="en-US" dirty="0" err="1"/>
              <a:t>y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A32E1F-9E5C-41BD-8CF5-4D51A311EBD3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4FFD4B-CBBA-48AF-BF4F-2A4844803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1907540"/>
            <a:ext cx="85598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100FF87-2110-4229-BA9E-03E2292193D7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2">
                    <a:lumMod val="95000"/>
                  </a:schemeClr>
                </a:solidFill>
              </a:rPr>
              <a:t>RedisRepository</a:t>
            </a:r>
            <a:endParaRPr lang="en-US" dirty="0">
              <a:solidFill>
                <a:schemeClr val="tx2">
                  <a:lumMod val="9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E69AB8-D714-4E22-843B-CC28EFAAE07F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1FA171-06E4-40FE-A693-B37E6AA5F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1981200"/>
            <a:ext cx="65405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9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Shape 1163">
            <a:extLst>
              <a:ext uri="{FF2B5EF4-FFF2-40B4-BE49-F238E27FC236}">
                <a16:creationId xmlns:a16="http://schemas.microsoft.com/office/drawing/2014/main" id="{183DB7A0-7986-44A0-B009-607F28195387}"/>
              </a:ext>
            </a:extLst>
          </p:cNvPr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2">
                    <a:lumMod val="9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Lab</a:t>
            </a:r>
            <a:endParaRPr kumimoji="0" lang="en" sz="2100" b="0" i="0" u="none" strike="noStrike" kern="1200" cap="all" spc="0" normalizeH="0" baseline="0" noProof="0" dirty="0">
              <a:ln>
                <a:noFill/>
              </a:ln>
              <a:solidFill>
                <a:schemeClr val="tx2">
                  <a:lumMod val="9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078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12E1BE1-B2E4-4671-B8DF-930420A8C124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Spring Data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AB8DC4-C7C2-4BEB-9A55-19B270AFC69E}"/>
              </a:ext>
            </a:extLst>
          </p:cNvPr>
          <p:cNvSpPr txBox="1">
            <a:spLocks/>
          </p:cNvSpPr>
          <p:nvPr/>
        </p:nvSpPr>
        <p:spPr>
          <a:xfrm>
            <a:off x="457199" y="1108075"/>
            <a:ext cx="8453121" cy="1381126"/>
          </a:xfrm>
          <a:prstGeom prst="rect">
            <a:avLst/>
          </a:prstGeo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Provides a </a:t>
            </a:r>
            <a:r>
              <a:rPr lang="en-US" sz="1400" i="1" u="sng" dirty="0">
                <a:solidFill>
                  <a:schemeClr val="tx2">
                    <a:lumMod val="95000"/>
                  </a:schemeClr>
                </a:solidFill>
              </a:rPr>
              <a:t>familiar</a:t>
            </a: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 and </a:t>
            </a:r>
            <a:r>
              <a:rPr lang="en-US" sz="1400" i="1" u="sng" dirty="0">
                <a:solidFill>
                  <a:schemeClr val="tx2">
                    <a:lumMod val="95000"/>
                  </a:schemeClr>
                </a:solidFill>
              </a:rPr>
              <a:t>consistent</a:t>
            </a: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, Spring-based programming model for data access while still retaining the special traits of the underlying data store.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tx2">
                  <a:lumMod val="9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It makes it </a:t>
            </a:r>
            <a:r>
              <a:rPr lang="en-US" sz="1400" i="1" u="sng" dirty="0">
                <a:solidFill>
                  <a:schemeClr val="tx2">
                    <a:lumMod val="95000"/>
                  </a:schemeClr>
                </a:solidFill>
              </a:rPr>
              <a:t>easy to use </a:t>
            </a: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data access technologies, relational and non-relational databases, map-reduce frameworks, and cloud-based data services.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42E2EA-F989-424E-B1C8-2752FF4703EA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FE5DC9-D83A-433B-AC68-FA847ED2B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2754923"/>
            <a:ext cx="7579360" cy="76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7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641BEB2-21DB-4962-8A2B-2F5B23069A26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Spring Data JPA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A159A8-0E48-4C4D-98E7-76A0A11253BF}"/>
              </a:ext>
            </a:extLst>
          </p:cNvPr>
          <p:cNvSpPr txBox="1">
            <a:spLocks/>
          </p:cNvSpPr>
          <p:nvPr/>
        </p:nvSpPr>
        <p:spPr>
          <a:xfrm>
            <a:off x="457199" y="1108075"/>
            <a:ext cx="2672081" cy="629285"/>
          </a:xfrm>
          <a:prstGeom prst="rect">
            <a:avLst/>
          </a:prstGeo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Add the Spring Data JPA starter to our pom.xml file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12A928-56FC-4E50-BF29-200D031A35D8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E0401CA-1856-407B-BE18-B18C249170BA}"/>
              </a:ext>
            </a:extLst>
          </p:cNvPr>
          <p:cNvSpPr txBox="1">
            <a:spLocks/>
          </p:cNvSpPr>
          <p:nvPr/>
        </p:nvSpPr>
        <p:spPr>
          <a:xfrm>
            <a:off x="457199" y="2256155"/>
            <a:ext cx="2672081" cy="6292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Sprinkle a database connector into our pom.xml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9F7E95-EB1E-4226-BBCE-739AA819F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2256155"/>
            <a:ext cx="38862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527F0B-883C-46B9-A717-80B6E94B2E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100" y="1018540"/>
            <a:ext cx="5626100" cy="850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9676BA-EB8E-43C6-9D59-3A61392B23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0100" y="3677920"/>
            <a:ext cx="4051300" cy="6604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0EE1A0-9B45-49B8-AE9D-05F76278CF82}"/>
              </a:ext>
            </a:extLst>
          </p:cNvPr>
          <p:cNvSpPr txBox="1">
            <a:spLocks/>
          </p:cNvSpPr>
          <p:nvPr/>
        </p:nvSpPr>
        <p:spPr>
          <a:xfrm>
            <a:off x="457199" y="3576955"/>
            <a:ext cx="2672081" cy="93408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Sprinkle a little @EnableJpaRepositories annotation into our Spring Boot application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19CAD2-EEFB-492B-AC86-F9880E3A0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2920" y="3677920"/>
            <a:ext cx="2625753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1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6547D2-5D21-457D-961A-A29030E2105F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Spring Data JPA, @Entity &amp; Repository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E9236A-2B6E-4304-9FCB-99E507C54C57}"/>
              </a:ext>
            </a:extLst>
          </p:cNvPr>
          <p:cNvSpPr txBox="1">
            <a:spLocks/>
          </p:cNvSpPr>
          <p:nvPr/>
        </p:nvSpPr>
        <p:spPr>
          <a:xfrm>
            <a:off x="457199" y="1108075"/>
            <a:ext cx="2976881" cy="629285"/>
          </a:xfrm>
          <a:prstGeom prst="rect">
            <a:avLst/>
          </a:prstGeo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Let’s create an @Entity to manage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21942FD-5420-4FAF-92B9-773CDE2EDB5D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0CA128-FA1E-475A-9A1D-785A5F577A05}"/>
              </a:ext>
            </a:extLst>
          </p:cNvPr>
          <p:cNvSpPr txBox="1">
            <a:spLocks/>
          </p:cNvSpPr>
          <p:nvPr/>
        </p:nvSpPr>
        <p:spPr>
          <a:xfrm>
            <a:off x="457199" y="2256155"/>
            <a:ext cx="2672081" cy="6292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A901DB-8B04-4B81-BD17-5E14B189DB70}"/>
              </a:ext>
            </a:extLst>
          </p:cNvPr>
          <p:cNvSpPr txBox="1">
            <a:spLocks/>
          </p:cNvSpPr>
          <p:nvPr/>
        </p:nvSpPr>
        <p:spPr>
          <a:xfrm>
            <a:off x="439419" y="3140075"/>
            <a:ext cx="2001521" cy="14725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Let’s create a JPA Repository to manage our @Entity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B81FBA-0048-4844-B3CB-A7AD7D974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140" y="960120"/>
            <a:ext cx="4991100" cy="2374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2FA59F-26EB-495B-A58D-86EACE1CF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9580" y="3751580"/>
            <a:ext cx="72898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1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3ECD9A0-7752-46A3-94A1-9AA4A1FA576C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Spring Data REST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D3DEA2-132B-4CE2-8C5B-409637D95A89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6124F2-4478-40E6-BEAE-D4799B1A8D36}"/>
              </a:ext>
            </a:extLst>
          </p:cNvPr>
          <p:cNvSpPr/>
          <p:nvPr/>
        </p:nvSpPr>
        <p:spPr>
          <a:xfrm>
            <a:off x="457198" y="1012327"/>
            <a:ext cx="8229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200" lvl="0" indent="0">
              <a:buNone/>
            </a:pP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Goal is to provide a solid foundation on which to expose </a:t>
            </a:r>
            <a:r>
              <a:rPr lang="en-US" b="1" i="1" u="sng" dirty="0">
                <a:solidFill>
                  <a:schemeClr val="tx2">
                    <a:lumMod val="95000"/>
                  </a:schemeClr>
                </a:solidFill>
              </a:rPr>
              <a:t>CRUD</a:t>
            </a: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 repositories to our </a:t>
            </a:r>
            <a:r>
              <a:rPr lang="en-US" i="1" u="sng" dirty="0">
                <a:solidFill>
                  <a:schemeClr val="tx2">
                    <a:lumMod val="95000"/>
                  </a:schemeClr>
                </a:solidFill>
              </a:rPr>
              <a:t>repository managing entities</a:t>
            </a: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 using plain </a:t>
            </a:r>
            <a:r>
              <a:rPr lang="en-US" b="1" i="1" u="sng" dirty="0">
                <a:solidFill>
                  <a:schemeClr val="tx2">
                    <a:lumMod val="95000"/>
                  </a:schemeClr>
                </a:solidFill>
              </a:rPr>
              <a:t>HTTP REST</a:t>
            </a:r>
            <a:r>
              <a:rPr lang="en-US" b="1" dirty="0">
                <a:solidFill>
                  <a:schemeClr val="tx2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semantics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589402-22C8-42E3-9460-6873DADBA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6440" y="2890520"/>
            <a:ext cx="5562600" cy="9144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6FD53D-3949-49B5-90D8-AF145C4CAA88}"/>
              </a:ext>
            </a:extLst>
          </p:cNvPr>
          <p:cNvSpPr txBox="1">
            <a:spLocks/>
          </p:cNvSpPr>
          <p:nvPr/>
        </p:nvSpPr>
        <p:spPr>
          <a:xfrm>
            <a:off x="457199" y="2997835"/>
            <a:ext cx="2672081" cy="6292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Add a dash of Spring Data REST starter into our pom.xml</a:t>
            </a:r>
          </a:p>
        </p:txBody>
      </p:sp>
    </p:spTree>
    <p:extLst>
      <p:ext uri="{BB962C8B-B14F-4D97-AF65-F5344CB8AC3E}">
        <p14:creationId xmlns:p14="http://schemas.microsoft.com/office/powerpoint/2010/main" val="225763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3E06BF5-217F-48F7-BEA3-D371D80DB248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Spring Data REST, what happens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F3C2DB-77F1-45BF-811F-7D8235B6E6BF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A0151A-9AD2-4B97-A466-4FD03A936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3357" y="995679"/>
            <a:ext cx="4536803" cy="351536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17EFE37-C316-426D-970D-5F5554C58D5F}"/>
              </a:ext>
            </a:extLst>
          </p:cNvPr>
          <p:cNvSpPr txBox="1">
            <a:spLocks/>
          </p:cNvSpPr>
          <p:nvPr/>
        </p:nvSpPr>
        <p:spPr>
          <a:xfrm>
            <a:off x="152400" y="996313"/>
            <a:ext cx="4003039" cy="3667125"/>
          </a:xfrm>
          <a:prstGeom prst="rect">
            <a:avLst/>
          </a:prstGeo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8950" indent="-285750"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For this repository, Spring Data REST exposes a resource collection at “/cities”</a:t>
            </a:r>
          </a:p>
          <a:p>
            <a:pPr marL="488950" indent="-285750"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Context path is </a:t>
            </a:r>
            <a:r>
              <a:rPr lang="en-US" sz="1400" u="sng" dirty="0">
                <a:solidFill>
                  <a:schemeClr val="tx2">
                    <a:lumMod val="95000"/>
                  </a:schemeClr>
                </a:solidFill>
              </a:rPr>
              <a:t>derived</a:t>
            </a: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 from the </a:t>
            </a:r>
            <a:r>
              <a:rPr lang="en-US" sz="1400" i="1" dirty="0">
                <a:solidFill>
                  <a:schemeClr val="tx2">
                    <a:lumMod val="95000"/>
                  </a:schemeClr>
                </a:solidFill>
              </a:rPr>
              <a:t>un-capitalized</a:t>
            </a: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, </a:t>
            </a:r>
            <a:r>
              <a:rPr lang="en-US" sz="1400" i="1" dirty="0">
                <a:solidFill>
                  <a:schemeClr val="tx2">
                    <a:lumMod val="95000"/>
                  </a:schemeClr>
                </a:solidFill>
              </a:rPr>
              <a:t>pluralized</a:t>
            </a: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, </a:t>
            </a:r>
            <a:r>
              <a:rPr lang="en-US" sz="1400" i="1" dirty="0">
                <a:solidFill>
                  <a:schemeClr val="tx2">
                    <a:lumMod val="95000"/>
                  </a:schemeClr>
                </a:solidFill>
              </a:rPr>
              <a:t>simple class name</a:t>
            </a: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 of the domain class being managed</a:t>
            </a:r>
          </a:p>
          <a:p>
            <a:pPr marL="488950" indent="-285750"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Exposes an item resource for each of these items managed by the repository under the URI template /cities/{id}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081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954DEF0-9A2F-4273-BC87-5288C52F650C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Support Search, or </a:t>
            </a:r>
            <a:r>
              <a:rPr lang="en-US" dirty="0" err="1">
                <a:solidFill>
                  <a:schemeClr val="tx2">
                    <a:lumMod val="95000"/>
                  </a:schemeClr>
                </a:solidFill>
              </a:rPr>
              <a:t>findBy</a:t>
            </a:r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*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84FD3D-1FCE-49B8-919A-3A5A41F386FA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76F2F-3CBC-439E-860B-6D7BC7448FEE}"/>
              </a:ext>
            </a:extLst>
          </p:cNvPr>
          <p:cNvSpPr txBox="1">
            <a:spLocks/>
          </p:cNvSpPr>
          <p:nvPr/>
        </p:nvSpPr>
        <p:spPr>
          <a:xfrm>
            <a:off x="193039" y="1036321"/>
            <a:ext cx="8036561" cy="9143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Add some search methods using @RestResource to our CityRepository class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F8C064-FB54-4F2D-87FD-A4D19A323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60" y="1625599"/>
            <a:ext cx="7508240" cy="254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9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E7306DB-3BB6-4AA0-AD6D-BDA27D711C17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95000"/>
                  </a:schemeClr>
                </a:solidFill>
              </a:rPr>
              <a:t>Spring Data REST, what happens?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C7FD908-14B0-462E-9E4C-4F1E10CEF16B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794E426-7760-4C32-9021-B70D28A15900}"/>
              </a:ext>
            </a:extLst>
          </p:cNvPr>
          <p:cNvSpPr txBox="1">
            <a:spLocks/>
          </p:cNvSpPr>
          <p:nvPr/>
        </p:nvSpPr>
        <p:spPr>
          <a:xfrm>
            <a:off x="152401" y="996313"/>
            <a:ext cx="2631440" cy="21532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320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2">
                    <a:lumMod val="95000"/>
                  </a:schemeClr>
                </a:solidFill>
              </a:rPr>
              <a:t>For this repository, we now see search methods when we hit the /{repository}/search endpoint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AB1E3A-57A1-4815-8432-492F047D8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760" y="1013518"/>
            <a:ext cx="5676280" cy="309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4A13-B3AD-4D0D-86C2-BBB72F7A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378-8149-4341-BB58-37FAAC78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data:image/jpg;base64,%20/9j/4AAQSkZJRgABAQEAYABgAAD/2wBDAAUDBAQEAwUEBAQFBQUGBwwIBwcHBw8LCwkMEQ8SEhEPERETFhwXExQaFRERGCEYGh0dHx8fExciJCIeJBweHx7/2wBDAQUFBQcGBw4ICA4eFBEUHh4eHh4eHh4eHh4eHh4eHh4eHh4eHh4eHh4eHh4eHh4eHh4eHh4eHh4eHh4eHh4eHh7/wAARCAFpAdM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U28i/wAPFJsPeukMKH5doqvJZRkHivcueYYiqM8U4Crslmyn5RURtn9KYEG2k+tTtGy9qYyt6VRNxhGRTSlSjp0pcHHSgXMQhaDUhHtTduaBcwDqKlHamAVYjUKQcZp2DmsN8vI45pCgzWnbxKU3Y5qrLCxZjjNZyRrCdyk4waiYjJqxIh5qsynNJI0bI2OTxSN+tP28VG3WtEYsD0pBzzS9qQDFUiGNYU2pCKNuKoQopTSCpAAR2pDZH2oABFPIpvQ+1NCGmg0489KSrRLGEUmKeRzShaoVxmOBSMtTbeaXbxQBDijFTbPalVKBXIdvNNIqz5THoKX7OzAcc0CuVNvFOUVbNqyjkVEyegoFciA5p2OKeFJ7U4IeKAuQEUoWpTHk00qRQNPUjNApzqcUBTigoTvSEc08KaCp9M0AkhhHGKt2FmZ3+bKrUcMfzgsua17TKxbmPNYV6jhHQ6sNS55alq3ghhiCgf8A16bLIq1VluCDwarzzFhXBGEpPU9SU4QXui3VxuzzWdLIGJqUsBwR1qJox/COtehRioo8mtNz3Ihya8W+O/2tYlS4V5VlQFQB8sQ3Hj6nA/WvaSpC8ivO/jbKI/DvzWjyjHD8bVJ7E9exPFVWV6ckZ0viPmWaIo5PH+FZ8zfvMnoOK1758LNtb5WIIGOnNY7xl+nU5IHc1800ejHYntbhfM3SYICngjjpTZ5U+xqUnYyMzB0weBgYP48/lVM4LBR0FD5x7Uk7DGluTRU6eTtG6ME455oo5Sj9KfKGetIYefWplizzuxShWHFe1zI4bFcxg/w0eSpB4qxtNIUJ6CncTRUa0RhwtVZ9PwRt6+9aoUr9aeRx8wBqlITRzos2LY6e9JJaMhHf6VvFI84xxVd4fnyOlWpGLVjH+zhu1TrYx7fQ1cePDEqORThk9Rn1p3Fco/2evXNTWtntO5ulWyelAamABFUHAprouMVJ2qJ5FU/NmpGpWKFxH8xO3Aqm6D0rQuJUwQpJ9qptzzjFKxvGVyo6+1RMlW3FRFTVIiZCEpGjwKmA28009KoghxRipNpox69aoLke2jbzUnTtS44yetKwrjMUFafilxQFyLbgcCk281NTcfNWiJIwvNPVeaft6U4LVCY0LzTtlOVadjtQK4wKAakAXHQUm01LHbs3fFAmPjRcVIEx2pyQ7QAOtSJE+TzQSROFZah8kHpVtbf5qkMXtQGpRFsOuKc9sMDNXRHxSMp9KAKLWoxxSNbqVxjmrpWhVFAzONr260fZMmtALjPpTlXAoC5ni0FKLYK2cGrxAofoTQJNlFogvIBNSLu256USSYqF5vlwK5K/vaI9PBXirsiuGwetVy/PWnSbnJqB1ZeTTp09NQrVlfQc/wB4d80+JHLKT0zVrTLcyqWcHA6VdaBFXGOnNdK0R585XdjE8Tahpvh3RrnV9Vk8q1gTcxAyWPYAdzXzh8TPjANaMVnpOkp9gjYOwu1yXYHI4BwBx+taXx21bRf7ZFw+oXut3M2/ybaRwltbqCQCAv3uQfrjmvFrqC52RSNC6xzZ8ttuA2Dzj15rzsViJL3Ys7KFJJJsq3U81xJJLJJzI5dgOhOc1Gytv8yJXCI3Dela+jtbQyW7G1F06ziVkx/AnJHPrSalrYuNJuLC3j8pbq7NzLGqAKCMhQvfAB6ZxXmRs9WdnMYjIoJPTJ4pqN+856L1pWWTb82RtPf0pmQYyQec81kXYJWYyNsbC54opu1jzRTuPQ/TkbhSqzHioIruCbPlyZx7VKuCMhs/SvYUTz7j+e/FCq3UnikyQKCwPB4FMaHENmonpS5X7pFVprgA8qT9BVIhvQkHHNI2fSoRcKRkZ+mKUTZPAY5qzFjmpAuaeORT16UyURbfag4HapjjFNZcii42iJqayA+9OPFFMRA0CeZuxxVeW3bOVAxmrxHSgjiiw1IyJYGB5qF462HjDZzVaWAdqLDuZuymlOavGP2qB15qkFysVpuKsEU0qKoVyHbSqvWptoxRt5xQK5DilHNWVhXNKbcfw07BcrbKVUqfySKcsdUhXIRHUixbhVlIs1NFDzTbsS2U/s7DoDTktZHGeBWmqDBzg06NcdqjnBIqW1mu/wCZuRU5hVW4qUjkkcUx3APNCk2x2GMuKUChWDHginqvWqbJsNC07bxT0WnbaXOOxEFphXmp2HpULU1K4iFutLgU4jNIQaoQh6U0Zx1FSU0igQm3mmypuqQUhPNA0UZY23EdfSqssbKQAOTWyVB96jaNCckfSocUzZVGtDMihG476bNjeBtwBWjJAGww4PtUE6xrFhcZ6VLVmNNMbazKpCpuC555rxj44/FxrG7vfC+gr+88p4Lm5HBRzgYX6DP417JLG8GnXFzGu5442dB6kAkV8oWvgrWNatr7xFeRPtXUGjn3tjJOc/rxWVbn5Pd3KpxjzNs4SJJL2VWuWlaGMbWbdyqjsPzNdFfagrpG03kyFbFbWCNUO23QHnaP7xxkn3q74n8NSaD+6cug25c4yqEnlfwwa5TUpWjgWTqrjMYJ5x/9evEqKVN2Z2J8z0MW7lUErHkFOFqG1lNrMlypHmKCRkZxxjv9aSTP1yaYyjzgC2F5GcdOKxNxLqQzYc8LjHHfHeq6sRx709grou04KjkUigjPuMUykMLvk8iitCDThcQrMl1axq38MkgDD60U+VgfowizQxFUwoPYDNTxNIq4eQD8KkSTPFOXYTkrk17V2eekh6MxX72RQylj94UKB/CMUMrAdhQAnGKa6LgcUAsB8x5pC1UiHYQouOKBgHpS7vlpmasyY/PNKG4qItSjk8UCJwaSmhsdaUPSZSY115puKcx3fnTM881aJFxRijNIWoAQrTGUU/dTWoJI9i56U17cMCRipRTkK7vmpjKhtlHBAxUUlspOV4rSlMbfWoCMmmhPcpG3OOMUohAq0V57U0jiqsK7IAgByKdinkUAc0xMaRnjFGznpT8ClpsQsa1OmKhU8U9TioaZVycKAPejII5qLdmnBuKmw+ZCv04qCRQ3BqcMM81E65bIqoiuNijxJuX8asCogwUgZxTt9DuwRKG5xSswFQbuPejdxzRGNwHluaYxpCe9NzVpJEh3pGznrQOaDTQhM0oNAFB4PtihDEpp604cikbigBc01utAPNRys2eBmkA92XGC2KrxxK0vzDIFP2b+e9PVRHz0GOaBp2Jl+UYFZs9hp9tYShrVDArmXy1XgsfbueT+dXVmRuFbJp5bIwQPxoshanzn8R9ObWvFSz3Eim2k+XyTwEXHGW/hP3uvAZcd68eGmXfibxQNN0mJpWfOwY+6ijknHTgZ/Gvpj472trofgjUdWthsubt2hdsgblkIJUfiv5Fq5P4H+DP7F8LXPi2/UpcXtjcGHP8ABFgBSO4YnP6VxYiip1EjspVOWFz51v7U208kEow8TfMMd6zpVOwk9GJxzXU+MLFbW/uJT8m+R1SIyh3GDg7iO+Qa5dl5z2rya0FCbSO+LuiAx4Vfpmh2yq8AYGPrTzknP4UrxlY2DdVwaxLRAF460U8KaKYz9KEGM5p+e1OK8cVGVb0r2zzLDwx7GpA7Y65qIU4cGmhXY9sEfMDUZ4qReaCvPNMLXGHpTfxqQ4BpCFNFyXEjNKucU4rxxSYqkyXETcaA1OxSbaZNhN1JnNKQKUCqJEpKeAMUFaaAjpDUmw4pDG31ouKzGUhPNOII7U04oAGNMp1Iaq6JAU1u1FL1FA0NoNLtNI1FwGmjtS0U7iFHSnCmjFLTAepozTRThQAoopCaAaABgp69aKTNFMAzSim0ooEOPSmkU4cij2qXIdhnPvS078KQ0uYaQ2kJzgUGkOMdaaYxc4pjZJzTiRSE8VSEN+lA96SlFAhQMVBd7+AOhPNWAOKa6biD6UAV7dFEgxkVZ6cmkA+bPAoypOOtN7A7nkXxbI8VfEvw34J3YtIW+23uPoSF/wC+V/8AHq1PivrV54U+GJu7a3R55o47SJSPljZ8ktt9sACrkehy2Pj59ZmjMkur35jHH+qt44Wxz23HFdpe6fY30EcV5axXEUbBlSRcgEDAP1rNL322ac1rHxHL4dnXQ7zV9QYxXcbBmjkB3Dd0LA+vOPwrl1gVS+4hiFwoHcmvcvjx4XudHt0uAyeVO7s5b77kO20A9T8mMj2FeGyqzzEx5xnPFeNjIckrHp0Zc0bldImBUgru6hSfTrTJpRufHO7vUlxENzSngfwikt1xPG21SMjGehPv7VxpG6I1hkKg4b8qK9EsPCOstZQO2mFt0asGWaMAgjII/CitlTHY+5Nx7UE561ErVIWDCvS1OAXb+NIaqzXM0bDKDGccU9byLjcduelUrisWR1pw54pqtnBGCKf2o5kFhpX0puDSk9aFzTuS0J7UY5607HNBHNUmS1oNPXNIc1JigU7k2I6BUm0U0ii4uUFXmn45pFpy9adwSHKuaVoyoo3YPFDyZHNTqaWViFhk461E0dTllwcDmo+tUmzGUUQ0m33p7gU09apMiwwp60xVx61MeRUZzVXFYVaa9ISc0Fs0XASge1FFFxMTvTsjFMop3FYkFLniowaXdinzBYeaKYJBjqPzpDIueop8w7ElJmkLA0ChyEBNKDzSHFIKXMOxKDilzUeeKTPFTcZJmkJphNITxmgAPSkBpufrRmrSAUsO1JmkLKKink+UbTj61QiQnby3FNE8Y/iqnOHXJd939KqSvilYaNk3UK4y/J7ClWZZEygJ9awkkG7nn0rY064WSMAcEDmm1ZAT7SyUIgUcjJp25ccc0hb0NZ8zYDiPUfiaTgcetQzybULFqzZ7xihXOATQlcEcF4w0S2+IGu3ipI32SytDBFIOjSFvmYZ4AGGBNfM99pK2dxeIcokYKhmXOSDg4/I819da3dHTfDWoiwtVeTyXZI14ycE183+IrG/jtJfMVIVSGOBF5cvuyWxj1P8AMVy4yn7t2duHbeh5wYZLtdiR7Qqs2D1wOppsFu822IJ8wAz6H2+tdX4g8NDTV0URM8j3VuZJGX7mSxHHfgYzmsdGe0spvKc/vpcKm3kle+Ox54NeYqdjt20PSPB194Wj8M2EepJqhu0j2y7XcjIJHGB0ormtK1q3t9Nt4Ta6fMVQAu4mDMe+ccUVumiOaR9tg804Z7VEvWnqcVvdmHKxzrvXa3INV57YSL8ow1WN1KGpqTCxXtJhAxhkb5s8VfD+oqhdQrIC38VR21xLG6xzfd7GrsmR1NLv0FO4xUQbPQ5pwPBouMfn5femnJpBjNOyPpT5hWEFLmikpktCgmnGoy3OKUGncVh1GWFKKcNvXdTuHKM570h6U84zTT0ouS0R8jufzoyf8inFaDimQ42Iz1prdacxGaaSKq5I2mt0p2ajp3FYQjimHrTnamPnNFxWF3c0ZqlLMyvkdM1MrOyZHy0x2sTClqtG0yk7yCKesvvQDRNmoplZgVBwPWmyTqq7h8x9Kg+1PtO/Ge1VqShjrt+Tc4PsaemDwWJ/3h0qMXShixAJqRXLxbwoye1Fh3H/AGgx4GNwqb7QpPce1UZgxXG3BHvTAH7tx70rMdjTEobgGngnFZ9sQ2cdqtDI6mjYLFgNxS7uKhBGOtLn16UhWH5pCaj8xs428VHNO3RAPemkImx2oPFVVlnI+6DTbm6EeF4Ldx6VfKwLYH41HOoKZ2g46CqyXsWwckH0qYTRvwrgk0aiuZs0km45/SomVsZbOK1QsQY4AyaZJEsnDDj0q+ZBcyxGS4A5rUt2jXC4CkDk00wgf6tcH1NU7+UxSbR1I5pN30AsTX7LJ+75A4qAXsjSjdIQM81nvJ1OaiLc5zVcqC5sXtz5i/KflB45rPZ+vP61XaYmorlpUk8sLjKht3semPeiw47DdWvPs9rI0cYllCkKnqewNeb6Z4bk16/udWv4PNiW5jcWxcx7wmAyjHTIBGe2K9LjiCqOPm9TSRweVkRx4XOTgdyc1FWmqkeWWxpSqum7oreIdJ0vVPE8GsR6bb20dtaiC3jXJKbSTuPqSDz615LoPgO8l8RRzXtjttCZtkpXCl3yfmHVeCMH/ZxXtaQsw6GpZEK/u9ox7VEaFOMVFIuWKnN3Z4pD8MtUkTdaMqQAlU8zKkgHG7HYHGR7EUV7QEbHf8KKfsYdiPbzOqV6er81WVhinhhXntanXcs7qcGGKrK1PBosNMl496QgMOQDUWT60u41aJJYyEGB0pVlbJz0qIGhetFkBYV+afvzVfNKpzmnYCwG560mTmq6Z3nPTtUu7FNBYd3p3NMDU9WFArCljx6igvxnpUTsRJuY4TFR/aYWKqG5PSqRLRZBJpNx6UxdwPNL9aCWhS1NZ+aGqtPIi/ezVIhomJzzmkNU4rtOVb8KkW6RuOhqrEFjtTBxnNQtcJg4oFxGVzuFAEjjNQzzKi9RntTGuIm55JHSuc8W6g1vbiGE/wCk3b+VCo6gnqfwFA0rsd/b0P8AbH2eTHkMgKv75I/pWsmoWsiJsuIvmbaBuGSa4TWoGsrqG1Vcolkm1z3bLZ/ofxqCdWZWZP8AWLHlfdv8aiMn1N5Qi3oehm4DDKsCuSM5702W6gghLyttVepNeavJPG5wXG2AuMMf9Z6VRuL67lEcLSzLG8PnSDceG7j681TloQqeup6clwk8Ymjbcrcg00sx4rFsVks7WCa1y8LxKzxn6DkVqQXEc0QZGyD+lbwlpqYzh2LUG3J3elWI5MnJOF6KKzw9PR8HGapxuQjTlkj+o9Kry7Xb7x+lQluKQydKhQK5i5H5aKMdzTppWAyrCqfzbNwztpCeKVrvcq77Fn7U23GQPwpovD/Fk1VY8VFu5q1FGbZde7kfvjHpViNjgMWzn1rKB59qcJm9TT5QubO4YPzCqF4kXVeWJ5qsJTSO5ahRsAzaM8safEqqxIYrxwagMnNIWPXNUSybzJATyeauJeYQBuSBzWZvbNBeny3BM0nvgeAAKp3UglO7PSqpYk8UrNxtpco7iOO4qIjnmpUx3NIy857U0wGdSAAKllt5p7uBUkiQMkalpMgD1NA2qOn0qe6k+aL3hX+tZ1feskaU3a7L+uWFjY3awWt7HdoFBLx9M+lUtwVSq8Cq5kz3pjNk0qcHGNmxzkm72LUdy0bAEDH0olnV1wFx6VUdzxSeYFXczADuSeKp2WrJWuiLAZsdqKyX1rT1cqbpcj60VPtYdy/Yz7HX+bt68VFJdOrHABX2qJZ0Y4xxTkVSTtYYPauOx0stwXSSfd4PephMM4DZPpWRKqo+F4HtSCRl/iqlTQuaxtFzjjg1GHk3dRVCG8bGH5PY0/7Ucj5RRyhzI0fMp6t7Vl/aGBzxViG5VzgkCjlYKSLu4U8SAHGKqh6C/rU2KLJmRfvNimJcq7bc/jVKUBskNUaf71Vyktml52zkt16Uxbtt43dCcVSeUfdpkjgrx1pqIrmxJ88ZB6HpWZMDG55ww9KDfOqgccVWluvMfO0ZpxWomzftplkiVj1IqQ4rAtrlomO0/ga0FvEZMjg96hxa1HGSZdJzxWTdttmZWbvV9ZlZchhiqV4qyHcGUetVHcU1dFJ+T1xQWOODmmy7QxAbIpnmKBjNa8xio3HGZhz3ppk4qF2Xd1pPMjI4JFWmiXFkyycdf1rm9Lk/tbXJ9VbJghJhtQf7oPzP+J/lU/iW8/dRadZsy3FzkF1/5ZoPvN9ewqfSLP7HYJBGSwUYBPWovzSNLcsRt15c/iAWs0QdBZAnPQhiQf5VTTT7Xy7Q7TuV2jPPLKDkA/TFXJZFbxCkC/6xLRWYexJx/I1AsmyOBm+UCZjk9utSrcpV2pGde2OUFwz4YM8eC3DemapXWkmDSUufPMrRSbZS2MPHjr9c1oqryagsu7Nvu2ovuTnJ/Kpb6MGC8Mrf6Mfk8scYGf8A69ZptGu7satqyGygC42+Wu3Hpjiq8iyRXgliYLHtO4HoxotWjW3jjjY4SNQAeuAOKeW5wy5+tdSSlE5buLd9iWO4Dnb91u4qQyVTkHmAZJDDoe4pscreZIJAQqkAN2PH/wCunzOO5PKpbGgJjigSmQ7U49T6VCsm52RRgDGW9aXftG1RjFUpJk8rRrLeomkJYLEvEzSGVjl2z2z6VW85fWqAkbNKGJIpRpqOxTqN6styNu+bkVSivHNxLHLayxRo21JXHyvVgzHhQuaCQykMBg8EVRI4tTo0d87aqRv5DhJCfLz8rn+RrWhaLdhDyBScmgiiqYJQpODTSsgH3eK0hgCkbJYEYx6Vn7VlOBjsxzTdxrSureNgWAwaz2hcA5WtVNMhxGhqG54ppppamgDdjijccUmeaB0p3FYA3NO3cUzNGcUmNDt9WLg58k/9MV/rVKSWOFN00iRr6swAqjrHiCztfs+C8rSQLsCDryRWE6kU1dnRTpTknZGsehxzSYIXe5EadyxxWZoer6jM148mmCG3+zSFHlByGAyMDqSayNCsbrUtMtr7Wp52klQObdXKqoPYkcn9Kw9vUnLlpr7zb2FOC5qj+41LzXbSOU29pG97N0CxrnmqMtjq+qNm9nW0izny0O5vp6fzrZtbeC2i8u3ijiT0RQBUhVvWtI4d3vUdyZYlJWpxsZC+GdKwN0TyN3YynJ/I0VqlPrRW/sYdjD2s+5rCOVe2abiQHoRQsjA/K3FSRzndXJdnTZDS5z84NAapjIrD5gKZ+7HSnzA4jR6mlMirSNhl4IFQOOfvUrsaikT+cvc1LFIjN14rPKn+9SBZAetNMGl0NdpsYIag3OR1rOTdj71P34HrTsibsuedxQXOMg1SM2P4aPtHsaBFrcfWms+KhWYHijcKZOw9mJoVsVHnJpwbFUJkgPNOL89cVCWppagRYe4bAG6oJLgkYqJst3qKQEDtSshWHtcEUx5WIzUB3A07NUkgu0Bd+ue9Q3N0IInmdgqIpZifQVIWUGsjUMX901quTbxf6/H8RPRP8aHoOOu5HpJlnlfUJsia4xtH9yPsP61vwztsx2FZtum36AYq9DBcSWc91HGzRQgeYwHC54GaqKSQpNtjJzHH4gFxkBjaKHb2H/6zWVd3Ru7ZLeONmAclyO45qLxCsq6ss0J8x57eKJIx/eGf8f0qzY2ZtIjFkmRnLOT3J6/QDtWNP3tDWfuu5Wi1A2skK3Fu0SmXOSMceg/Sr2pstzo94qsQsjFc49SBVqRI5U8mYK6MMbW6GsDV4rqztJLKCRiknzwk89P4STVVI8qJhLnZu2cax2FtCxJ8uJVDdDwMU6CSbdJ5qhhvbaVPIXjHFQWJk+w26y/6zy13/XHNWo0Lnk4Fa8i0Mudq6FDK4LIwb1x2/CnxkjJqGWE8PnDf3hwaW2a5Mk+VjKCTCdjjA/8Ar0Sk4qzQRgpaos2aiG9iutgYIwcxkna+Oze1FzepcXt0zwiBfM4Cj5BnnA9uaXeuRu+T5RwalET7QUXcHOBt5zisbxTunY15ZW5WrodHGjICCDnvUcqqG4qIx+WS0TNEe4A4/EVE92VuYoJIyWdGcsvTAI/xq41LPVkOmmvdLSsqnJoZlY8VXeVTyrfhnFSR4+9mtlJMz5X2ILxpd6xrAJUY4c7sbat6S2GUEuOqjd1qNyu48YFSwqFmL5GB0/KpkCNLfQXqr5qg9aGk59qxsaXJpZQq7iTiqk11kYXpTZZ8fLwT296zby+s7cHzriOIjqpbn8quNluS03sXGkUnOBUZZT7ViXHiTT4xtiMtwx6BE61VbVdYuP8Ajy0hlHrMcf4U/bR6D9hLqdHkUyeaOCLzJpFjT+8xwK5p7PxHdf8AHxqENsp6rHzj8ql1PSJJrHRLO4vXngS6mM+5sM/yggAdhnvnNRUrTVtC4UYO92TXfibT4m8uFnuJD0CCqzXfiTUP+Pe0WyiJ4eXg/rzWvZ2drZjba2scZ7sq5J/HrVtIriQ4jhkb6LTcbq85DU0vgiYEPhzzGEmpX89yx/hU7R+fWt0WtvapbrbwxoEt1CnGSBlu/WrK6bqTkBbOYn/dqx/ZGqTMFS1bMcaq4Jxg5JqXKjBrUFGtNPRi6DJ/xNIxIRt2PnP+6axtOcfYIO/yDn8K6XQ9FvI75nvIkiTy2XmQNyRjoPrXPReF9TjtI4Dr+lWqIoVTnLEe/pWLxVNVG0bRwtSVNIe0yRqWdlQerHFZl54j02DI84ykdoxnP41oR+CtHY7tU8XLcN3VDgfStjRfCvhlpGWxuhK8WMnaM/maJYxWvshrBu9tzh28R3jMWh0i4eM/dbB5H5UV6kvhfSyoJllz/wBdBRWf1qHdmn1WX8qOaR3Cbsj86Fmb+LpWGl2yjGasR3hx1rexhc11nBpxf3xWZHcKMlT9acbnPeiw7mg0no1RuzZ4NUvtJFMN3ycmkkVcttK69eKabr1qo12DxmuZ8QeMLHSdQjs5YJpmYfOUHCHt160NqOrF6HZC696cLofWuY0PWE1O3ZjGIJVPzReYGIHrxWjvYd6tK5EpdDZW5TuMU9bqPGKwvNbvS+cBg5NPlJ5jdEsZPFKZawxcdOTU8dy396nykt3NK5uo4LeSaRtqRqWY+wqpFrMDRoZAysRkgCs3WZmnW3sQc/aJlVgP7g+Zv5Y/Go4oFdUcEoDzj05qZPUqMU1qbJ1e1Xq5H1Wn218tyheP7uSAcda5+8tpRalreTfJhQikcEk4/lTbLUra3urHSdxNxdyssagE5bOCPz6VLklqxuN9EdQJR3NNLZFclpniy1u9ZvdJlVrW5tZWiZZOCWXOeO3Src3iPS7cqs2o26EsFB3jGT6mqU4taMhxadmbsjcVaihtW0ia5a6C3KSKqwkcupzkj6VnwKZrCS7E0WxGUbd43NnoQO44rnfGOo6vY6as2kLb792ZXm5CLj070pvS9y4LW1jV1e8aGEpbgNcScRL7+tRWyx28Yt1YkpyzH+Jj1rhND8Xagbu/ur22gu0ii48twsq47BT2rqNC1201bRf7UjSSKJAzSLKuGVhyRRGonqKUHFG6rbUC96edSksrK4TzzHBKoEq54bByB+dZGj6xZ6pYi8tJQ0BH3j2ojBvLn7VKv7iM/uUP8R/vn+laSaasiYXi7suW/nDWPtRG2NreBoUIyY2wS3H4j8q0ri5lu7uW7nYPJKxJIGOayJbmY69d25TEccUOx+5JByP0H51dDYQDtilQj7qYV37zRZDDNUNZtWezmmtyzSoDKoY5BKjoKmEn86S9m8jT7mYgkLC74HcAHNXV0i7kUr86F03zHtre4kdgzQqWjPQEjNXt3IrkNX8W2uk2+koY/Me+KjBOBGCASTXUQSJPlrdjIB1IHQ4BxUqrHa43TlvYshh3NODr07VGYbjcGKNtPC5GMmn+WzSScQwqhC8yDnjqaJVo3Wo40ZWbsSb/AJz6YFQ3EDG6srpZpE8qRxsTgNlO/wBMU4/Z4bsW895BHM0fmKnJLKMZIx25FRXU1gLixQ3cu9pX2hYjz8nIOelYTqU2jopQqRb1LMt1MT8zE/WqtzcxxIJZpIoxnG5iAPzq2J9JV1FxLIgZlRGfA3ueigeprifFer6bdWNpLP4Tub/zX2eVJdMiRtjJ3BR1HH51M68IqyWoRpVJK7kbFvqpuNWu7VZLURgI1uCwJlVkB3D1HOM+xrQi88Too8sEsMAZxXPxpJLqrLo/hXRvLs4YRFcXETsVygOB6Y6Y+ldJbeILkTRWMmmBL24DbGdFjWMKMeYQTyNxAA6nmsvbe5dr8TZUm5Kz/Agsvt/2VFdVkfnPB55p1x/b0l9HFaWapEYtxdgTls4wPwqbSL7VpdNhGoajGt0i7JiCqZccNwO1V7uXy9eg+06qUie1wg8wlWcuTnjvtH5UnU21sEae+lywuleIZjzL5Rx3Ap39g33C3OqiJiMlHlFQalqVvp9hNdWd4Li7iQ+THg/M54Xknpk5PsDVSO5sJbu11S7v5bq5+yrb3ErRhWcZ3AgdBzn86l1JKVrlqlHlvy6l5dDt7eZGk1mNnVgRtfcetZ2naF4ca6u5rrU3vZftMm5jGxCtn7uPUVqSanosVqZEF1NOuD5IGDjPXPT3/CqWkXtjbpcqNPe6D3U0gYOQDubI7Uc6lJWY+RqOqL9mfC6aimmwSTGd8ZEcACjPqe1Ta7f6DpFzZ24trvUTdrIY2t3DIuzGQT+PQVi6zfCVLm3stNS0uLyBIknAO8Dnf9MLnB9TVuO6Zbe2tbbR7a2jtCGg2YAXbxg57EcH61HtJvW7sV7KC0sgbX7cAtb+FXf0Lzkn+VRXviDUlsbL7L4fs0uJ7p0CSAnaoTO4e56VaufEWoSzQz2dtb21sd0bKwBYvng5x6A1V1TUdUc2tzLIolhkYRlD0LDaR06Um3JXCKUHb9CxPrXjSW/kt9P0eygjRUPmPDnJKgnGD2qzaaz4l0pvtmt5vPN2w29nDAEaWVjwFP0ySTwADWa91rDajKPt7j5IwFVmAHHUe571Tnnnv7+DfeF/sbSCOfJwrYw55PbkZ+tDirbalJvmvfQ6PxHN4im1bTrmKWaws3iMMkCyAYmJyGLdxjIpJLHU5JmjmvVQqiiQvcYBOTjvzxWRFe6hf2xgvr1ns3baibFB254J/LNU7yCRNWitzcPtW2HTA3fO3NXTco2jZGdVRleV2dHFYm1keU6jayuIZAqrNls7D0rD8I6bpa+G9O8zVYoz5KkqIyxyRz+OaSC3jEmTLNwCPv47H0qhZLuW3XdIqGIttVzjOBWrlJT3MuWPJsdQLbQY+G1KdyP+ecGKgu7WxvdR/suK4nh0uGMXF/Lv2PKSMpCD6HqR9B3rD1CSz02wmvpo2kEQysZc5duwH51W06zaG2WW5Ie4lkDyZGRywwPwqKzm/dUjSlGEfeaOvsNZ0U2cRhj1SKPb8qM4UgfQniismSz0uR2kIWIk5KKgwDRWRrZ9GYcdwkiho3Vl9VOalEuCOa8G0rxBqHh2KJ9Pu45bWdtzRkbsEdRz0rsbH4k6aSi3cM8YY/fC8AeprvjWizz502noelCcjvTxcnpmsezvobq2jubeRZIpF3KynginyXO0cmtrIxu0a/2kd2NRPP71jteyZ+U7RSS34WBzI4j4+/8A3fejlHzNmib6DzjF56CRTgqWwRXn3jG9Gu66dHguEhNtk7mUfO/oKzLvXNJ03XkhuLm6vYIyXkuFYNvcj7v09qo+LvsM0q6pZXkKSSzB1fd93AyOnT0rlqTi0bQg7ndeDPDL6FcteNdEzOpSRAfkYdj9a6x7rYwUqxz6CvGtB8XalZrHNqGpPcLKxIIwxXp1Br0DSPEVtqMFtdLiASq3yMeWx0xjrXRSqQkrXIqQlc6kT0plBqgJcKG7HoT3/wAaspNabrYMsowT9oww+YZ42++K1bXQyS1LCyL609ZMfxVnvMisxUnHO3J5x2zWfc61awM6tcRhlQuRkZwP/wBVEmktRJO+hdutUt7XUnu7mTEUGyCPjOZHIz+mK506hrC6lqeLqNIIrp0LSsFj/wBVwOf9o84rPu9a0m+t4dO+3StfyXMEypHGGWXc2WBbPG0Afliub8e6hDfXm23umPlXEkQtTGV8oArhyejMxJ/KvLxGIs9DvpUro9H029l/4+ILwXVuA8qmM7kibYvycc4zuIri/Hd/qOkeM0muTNbSQRQ3C7PlfkAhge3Y1heENdfTNTi/ef6MYJFlT+GRQOhHrmtrxjpC65qDahY6pC9wbdFNlcy7JAABgIW4IxjAyKwrVXKKNqdNc1zJ1e5m8Rvc6lBPN/bAXzL5Vb5rgEDMo9/7w/GuaAmKMsaPKeed/HHbHfirltDrOn6l5tvb3EEycGQDGz8a6ePw5/bYguRby2l3OD9pjiXEDY5LbuiEn8Oazg7WHKF2dj8ONaaTSJoLyaRWhCGMOMgIUH3e5Gc8Vy/xE1DVkv4mLyxwMu5XJx5jbSenbAPSrUei6xp+qxXC3lnpunpNEkKifzHYgDeCFBJOOKvarLpuq3Gn30zXt80cUyxLa2xC5wVO9n6e3FdUqynCzZmqTjK6R5/ot5dXWowRwwwvOSW44Zxg5J9T1NdHZ3d9qDSaPpN09vaSMzSQzJjbgc5bHGcE1q6ZomlWt/Bcw6HdSTPAUkN1PuMbEYIIXAAx3960ZbjVYfJlsNO0qwjJf7VlAzFsH5gSD7fl71l7SysaeyuYXgLUrSyzpsdvqGoQ4AZokOxmLAdPTmvRWvb6djBY6LeeZ5ohQTgRITnA+Ynv1GOtcxpk2sfZLEX2uM5t5d2YF2b8sDhscEdAPTmrOi2FtZX0Lebdzh7pbopIQ0ayocoT34G7H1NEMRKGg5YeMtWdgZoZfEM9tJcQxTINuwtksQACR7Z71PLd2UcMhS4lfbL5J2RZyd20jn371xerSqt7LqOwNcqGAYf7QwePxqymoSfYiok2MyjaqAcEYraOIaXKZToKT5rG/rut6dpUDOtvPdTKNzRKcFVOdp4B6sMYqtpHiNNQDM+hvao9nvJmBIBBI2n6549RWG1xfTTRMPNdgCJME84HB/OneXqMkyyJazSP5T7wsbEbmOPSsqmIcuptTocttCv4o1HxNdXcVx4a0/SrK227WM8URddpxu3HOARjHpVm5uvEUsSPL4kSBo7ozukLkeYgRcp8oxgnP4Gpo9Ov2/dpYXDCcKFGzjjtn1x/KpH8O63cMIotPusjG44AZVPTIJ9qwc/M15NNjYsb2Nme9v7p5ZLlUkkaNCVEgAUhQeg6H8agt9RsLbU7uTdcusziQI+1VHy/e+uB+lU4fD+qvp03+iTqlyVIdpFAyTgY9PT8Kg1rQdZ08gSWUW6RQg3XIztAAPOOOtV7eSS1F7CL6GppN+ZsXOwXEqqZRJKx+45PyAegwv5VOl9LPf8AnLDbxPHK4A5bPyAZ/KsbT7e8hlEEa28YVFV1NwMKTk4z3qS2hka6lhbUdMgxMxd3nHTGMD8qFWQ3Sdy+dRu9QureSRYofspZkKJkbyCBn3K5Ptmql7qGpSLE1pfSRKXPmhCV+bjd09f6mpbS30oWW+fxVpEO/c5BlUv7Dr6YFRw/8IuNNEsvjixX5PMMIZM5x90e/ak6kWhxhJFB9avftMEImnkS7RftJOeflwKzLm5u5tTia3WY2yuFRh3GcsfbJzXSpdeBFtFnfxrB5giDeWrjAbb06etQWmofDkQW8k3jQ5CDMayHAPpwKz50XystafJaqPMuFRzIzBiDnG0nGfwpbRreciYRAMVLIMZwc8A/hxVWz8Q/C97JPtniGVCc+ZGhkGTknsM0Wvi74W/6R52t3CfvGCbEkyU4wehq/bbIn2Roz+RLqcciq3yW7YjCcbj0J/AmnS3NqtjEJoyir5e4kYHpWTF41+FtvqMqRXczWzxc4gclnJOevNM1T4gfDIW0NtDFdunmpuU2zFSgPTmn7fcn2O1zoLO4ERk3b53kbJbjBGOB9MVX0a9VbeZFjXAuJD98DjdVNviZ8KFlMht74yf9ejc4/GqukfFD4XrZxi60+8e4+bcfsg+bJJ67hmhYhqwOjc1o9Ua41TehieNcrDhxjbjr+JzT7rUVupVs1eA7WDyqJefVRx6kZ/CsM/Fb4dpqcLWeiagLZI2V1W2UZJxjjd0wKRfi/wCB7MFo/DN6CTkHykB/9CpfWHaxXsVe5sRXiJaGMssYldvvZyGyen5U651A3FqoUq0iy44RuDke1Yml/GjwvaafGl34Zv5WQs27ahGScjnNRar8cvDVyLeO28N3yyCdHIZowSAc4+tT7Zj9krm5d6iy3kqLK6XE4WNMQtwdv3vwFNuIynk2UfnLE6MGYRcle/Hv3/H1qi37QXh12/d+FbuQjjDSx5rPn+N1jPrEGoQ+ELnyoomj2GdAST36UKtpsHsl3OkS6jLeWJ58r1UR9ADUV28z6jbOouXH2IZIGGI8xh0rGl+PVuv7yPwfIhz3uV/otUf+F1XEmsvqqeEiFa2WER/aPQk56e9Dry7AqK1OtInVuY7w9flwORVGNJI5baJra6QLGcIx+fsOcVjt+0PKpZf+ERRCP71z+Y+7Wa3x8vBq41X/AIRi2CtEYlU3DY6jn7tP20uwlSjy2OlaGa/1UxTaNfi3tSfJdySsrHqcY7e9WGhlkkEK28sbGRQVZTz8w9qwF+P+ryIZIfDNm2T0Fw5I+vy1Sv8A4x+I727trj/hHbFBDIHC+a3JB71PtpPoP2Me52r290jsv9j3ZwTz5bUVyrfHPxcSSPDumY/66PRT+sS8h+wj3PArRo2t5lnmcSKu6EKM5JPOfwq7tH2GOG1mSUnJkwvI9jWTPLgsq5UY6V0/geFvPaR/IaPYCdx5/L1reneT1OGTsi14T8Q6nokLwIwktnXcgk6Ke+K0R49vDc5cRFB1UDqPrXL+KJV/tOS3t1VI1JIx+tYkm5Hb5xjHam8RNOyZCppq56tZ/EHTZvlnt54jzkj5gKdqXiPS9W0d7f7RLaGQjgru3D0OOxryiJlkY9fXKnnFami3bW8EkM1vvSTlWI75rSOKm9GTKhHdFrUkumRJJRFFDNkxqBtzgcH2rMaWfYyH5kBBIB4XtWhqt/dXGnpasvlxRnjjkj0/CshIZG+VVfJx93uK55ySZpG5JJJGWBA2D0Uk4/OrOma1f6a++1lZW52sTyvbIPY81We0lErqwA2cfWj7PsBDAsD0IFSpl2PZPAfiK61Hw1bw3DNIbbKA7vXvW/8AbhuBKtkda8r8I3J0+eEwhyoQhhnq1adx4g1QSPIilsEHZjGB3r1IYlRijjnRbk7He3WoCO3d1AUquQW6D615drV89xqktzABEkpKFR64/ka6ZNUlv4Utfs7I9yNobkhT6/SqMXhkAlXG9VmZhuYDK4xyf1rDFVefZmmHpWvcy/A+6TxHYJ9ljB+0x/vO46n8qLnTdUuPEl7cmJij300bORhQc/eOe1dv4b0uPT7rzYVRpY4wrZA6YIByfY9aZeSaPazltQ1Owj2nnzJt7Y/3Rk/pXJdWVzsjE5Hw/wCGRHNbNfXKllRxPDGDIzZ4GCOPrz6V1WpaXYX06mTT55ysKBHkm8tSyqAMqvPQVXn8Z+FbUbIJru8ccbYLbap+hb+lVz45Mmz+zfC80vGEa4mbHvkKKTkUomxFYzRMGt1s7I5+Z4oQzE5BBLPntxV02LNKLhri8uZCr/KWZ0IY5I29Mcelcm/irxeyv9nstL08Z7xpuP0LE1Suda8UXO37T4uMSsMPHFKQBz2CDHepci0kek2miyxb5IdPeHzACzyEIM8DufambRbbmutS0q3U95LtcjAzwOTXlTxWz3W681y9u0JOVw2cZ/2jVeCHw/Cr+Ybu5YggZKIKhyKS0PUDqXhuFT9r8W2H3slY97k8Z9Md/wA6pt4i8EwoY5tYvbnLKxMFkRjOd3X8BXn9ncaBbQsn9nyzMwKnzLrH48Dilj1fSIQwt9EsE4KnfNI+QaE7heJ2P/Ca+EYQxtbXWJ2ZWGG2Ku7tgZrKtfiPDbXwf+zhcIg2BJZNpYZ4zjvXPr4hs4XVrfS9HhK9CLUsRj3zU9prtzdMFsrOxUGRVZ0sV4JPc49qHfcaknojp7z4r3ED7IfC2mxkzBhvDO3GOB605Pih4ruLeeSz0fTY0RhM221YlenA/Kud8V+IH03xDdQ6dfKke7I8tF4buQSKz4/GuqsB/wATq9IB/hxx7UIG0jr2+IPxGuEnK2bxCfG7Zpueg4xmn3/iT4syzRTxyXzvJECDBaqu0Z4B44NcPceLtReQt/bmp/7v2g4xTJ/E1zKu1tR1JyxB/wCPk8YpWFzo7Bbr4qyyQxGfxBGqsMdAE9/50t3Y/FJ76ZY73V7lBjMxutvmDH17Vwg1mVH2/bNSIBDE/aSetNm1qKQgs94Tjr5tOzF7RHXppPjiWaO1nn1GNSw5a+OE6YON1P1Twf4vmuvLS6+0xBfvzagN249R976VxyapDvMm2fn1kpzajahflglODlT5lTZh7VHS/wDCF+ImnEDx2ZcYyf7QUZH1zV65+Hd8LFZLe9sDeFhlZL1AqgnkHnqP61wy30MbYaF8Z6B6si+tGVmMMgO3A+Yc0WYe1R1C/D3WUf8A4/fDxJ9b5alj+Hmsbzv1Pw5Gm4Z/09Tgd8Vxa3Vmyk+TKvb74pBf2iDHlT47YkH+FFpC9qj0PVfhzvnjbTNf8P28QXMglvActnt+VQL8P9UVRjxH4W+n2kZ/EYrhjqOmzLJuguOzAeYOD6DimrqWneYG8i6DDvuX/CnZjdRHet8O75tyjxV4WAPXN0M5wParuq/Dqyn0+3h0/wAR6Bb3WR50jXQwwxzx2O7H5V519t0dtrSW91uBJZVdRu/SlOoWOMC2u+c5IZTxT5W9biVWJ3i/DPUIo9sfjHw1JjoBMM08/DjVGAz4v8McHIxcDr+VefpcacDvY3iE+hWrX9tWsekjTwsyozFi4VSx9v0oUE9xOqtNDvtM+HUzX8M2qeK/DcluuS0YmHPoCOOM9aNc+GVteagsmn+LNEs4BGN8fmhl3nOSD+VcDZa9bwyqqtPwSwUxoQxI71Nda1p9w7eb9oVWOSAi4B9vajk8wVXyOxj+GGoKw8rxz4eb5fvGQL7Us/wz1dl2t418PNuPacVxkGq6ehSOOa4QYAJ8pTj9a2NJe2lvNzmW4Rl3N+5GB6HrxVRptvcUqqRuf8Kt1pov+Rz8OuMfd+0A/hXQv8NbD+xXsYdb0Z7v7OTHOZsOJmAzk5wQDnnriuYuVsUl/wBIIVHTKskS8/Qj3qlpb6PJ5qGaPcDyJYiP++TVyo2a1COIVr2NG3+DGs7yR4w0VWBxn7QefpU7/CHxJGpZfGGitgdrjmpIdOtso0Ue6PI2/IWzzyK0H06xO3MMeM9oa2jgpS6mLxcF0M5/g/4lkQq3i/RGORtxddKevwg8WeZtHi7RuF3Z+0dfbpVldN08rt+wohz1MVTf2dYooxDE3zAY8s/nVfUZLr+AvrkOxY0L4S3VhaXV3qWuaNc3wbEeXDx7CMHPcMDggj3rN1/4N3+pavNcWPiPToLT5VRGlOchRk4HbOanOnWauz+VCAq9MGmQ2NowLCOI/L0Kn/Oaj6i7/EV9cjbYov8ABPxJbwsLbxXph6DHnEZ5qV/gp41XBXxTpLH2uj/hV4abaMu4R2+fQ8UtvY6UJEJtoQSCTyepp/UJfzE/XI9jPPwV8cZ/5GTSz/28n/CitXyLHotrHgdOTRVf2fP+YPrcf5Tym+m8Ly2rNFo8glYEJvfGPfrWHptwtpcNPDK4CjB9xVd97oi8hdvPtUr/AGfyWRsYwBwMVyurrdE8pYuRHeXbTCVi8rZbaPu/nVV9OV3/AOPg+XnnI6VYhihVPlUhRtAAOO3eqN15kU5Me5lz1HakpJsLMtWlpGJxhh8nGQ2M/wCRW/FNbx3cM0P7l4yCFAyFI6EA1h2bQrbq+zLse/UGrRuI1Y7QpwvLGk5voDudRrniOXXdLSzkRZJVkLFjEoz9COawre3ZPLhCgI2d5qnpt1C1yXRiWToK0GuGZeGA5JrmrVHcqCsF1aRTEuTgZ4GewqtHMvnLbKxjj6bgOQO9T+Z135OBxWfNJ5bq5X5uoqacncbRr2jSWErG0vSuX3ByvI9P1FWpb4XFzJcXEqySSfe2fKD/AJ5/OuVuZWmkRUJXC9PWqySSsNrbht6n0rrs31JW5303iex0+cXMaCZkj2+UcjPHHNZ0njvVLlmMEun6aG7hCzD8TmuPlYyEqGJz3z0ptxbhIw4zj3p7K1zbmTZvPeR39w8t9q15dPwHcEhe/B9qqR3NjHhVsw0i5yWBb+dVtNZRazjbhZCpGfUZpY4/3rsOQTxUpl3TLT67NbhVhiRAB1VQvH4DNPGqaldQbhcBjjkZOf51QvIl+zs1KU8uBWAzlV5H0qkiJpotZvmYBpJuc9AKjlaYDlJcZ4JzTImLABGZMD1NTLLJKhO9iR0GaOUyuyKSaYANtOT0OOaXzHZd3Ix1JA4piMPNDHlffNSSyDzOSo9qXL5jTZWErM/Uj1NETPKXVVbI7EVALht5LFcZ9K0RLs+UNjgZIFFrApamX++5Xym4ySMV3Pwjt/tovLaRJQomhdWUZG8Fuv4GsDcxYbWYnAxxXofwfaNYtQJPziVAMdO9TVfuM2w+tRI4PxXZhtZvpGYO6SuqlehwxrHs4goaNehPQ11WubW1W9GFA81z0wOprDttjSOcg5PFRFuxtJK5We1jLHeq5+lQw2yHYv8ACvc9+a02jUufQU6xSJoGbA4p31FyIzrmEW9rM6ry+Pw5rNErEhe1bV8We2KKM8jd7YqtDCkahmTLHpxWt0c9T3WURMVbaVNWYpQxC8nP8NSXNqk7hlmTfjBFMFpcFleNGBXuKLozuWGjVocM2O4PpUJfaMd6lnjaOH/Z7mmwq42qF+ZzgEjtU3C5BKwLHrn2FRlycKFJNXozKXKLEQo4biliEQl8uGMFgM59qfMhXM5t6EF4ytOCyMcqh/oa0jG0jAeWStD/ALtdsoO9ugHYUudAmim8LKd2V6cgGpUkwm3ngZI9qBCynfscgdTV+1to5Hx0yOmOeaLibKDMCBx/DxT4BH5e5xvb061MscDS4bA8vjbjrSxSWygsY13elNPQHIo3AjjClN2SfWnB5GGFxgdsVeikt3LYAPPGaZcQBmLAbR7U1IXMZ7Nsmxnn3re0XWbvT0aS1cAsMHcO1Zht48iSTdkU5W3EjIcdsdqrntqmErMv3+oXN0qtJMeCTheMfSs8XLlyCSpH60r7iwBHI7ZpkRT5nZevY0udvUlLsb+meIr+1t/syXBQHJHfFWrbxNqkGT9oJI/v8g/hXLhlJBUYYdKlRZppPmGAOeKr29RLcj2UTornxhrDN5kdwkYxjATipLXxrfxupuG80DqvTNcxJGNzKWZcjoBTYYBIAEkJ2nPNVHEz7g6UbHc2fjqOS/CXEeyBuMg5K/WugbxFp4U4uNwHevL2smX5hHkHrg8ipEgm8tkbOcjGWreGNlEzlRiz0CfxdYJtEW+UZwx6YqG58a2SBPJhll5+bJxtFcBOk8aZaMnHTHNNWGeSMNhlB7Gl9dmNUIHbnx9CCQLOQj6iiuKNtNn/AFefwopfXJ9x+xiQqmVyVyPUnrTSuOoBUnpSGS46DJ/4DTk8zcC0eOOpHFedc6hodpP3Z4Q9wKkWJViw2fm7k9qk3BQCsYx9KbumYjacHOSe1K4EP2U7dkZwOoqJLaaSQhHzjrVqSeYEgqx9wKYk7qSNrqOmMdTTuwLOmWr27HK53A7cjtVicbcBhj+lJayvJBjDAg9PaluPmbHXnpXPJty1NIrQOoOTk9hUZi+bdJg0p/1ZIU5BAqPzCzjOe9OIpDXjHnGThAepqIrCAweNWzxkHqKV92MsCfQdaaIyyjy0dmPtxWyZncVY4lXcFVTUckyGQKwDKT3FSFLnhTCfbimtbybS5hJOeOKdw0IrkRsDtYADptGKW3Vo1OCAMYJzmpEt9mMwtjv7UgtyS6BicdfampBdEVwwaJo0YNnjPtQ28RiMkcY5qKSxk3bYwQR1Oe1KYJlI3c49DVJjvcfuCMG8zmnR3A3kK/Y1AY2Y/Mp3D19Ki8tg+8EktwABSYFz7SoUKWB45OKfDcx8HjnqSKqQ28gX5scipBC2RgZH04FFxMtkwK5VlT8u1PWaJum3HbjrVRVLNzGeD1pUi3njcp7AUmJItb485ZVDdq9U+GllE3huC78sKS7gkd/m7+teTeTOpHy59Se9ey/DJM+C7VTlD5smc/7xrOotDrwatUPNdWO7U7klc5Zh7Y5rF0xQsrjsG710WsR7r+cPyN7Y2fWsi2jVbh+CAT0rSPQ0l8Qs6qzOApHy9aZpkcUdrIoOXB5qzcD5ZGCsRtwBRYwn7K5wMEjHHNJjRDHB8rsQ2M5waqzSJJwkXfGcVrSJ8jxdcqazxayQrsDOR6A05M5a/wARTitGjuVk+UqOSPar6SswIWI4B+maYbeVerEk0gim2EZAqd9TnsWXeMxqp2D0VqNhcgKqsQOw6fSqEtrI7b/MOe3HSpoxJHt3NwOaPQqzLIjkP3kCZ60JbxxqQq4JXGabLNwAOe9EkyhPmbg+tLULMefLBHUfSopXhb70IJHtULzMv3VByaiSV2csVGQcU0mLlLq3MSZUoAO4+tOFxDjAypI4IqhMczMZH6jtSbJDJhVO3tinyhyskaLc7MFAIGB6mk8mJIgjRqzgcmkMdwBlQT+PSoPLvgSWXJz60xpGhYRQ+XkKuPQ1Za0hlT5XwcVnRrdKufL5I5wasR+dtBwQB60ncLEsFuynZNgj1A7VDcpFbt+5XCHqRUyecGGR+tKlrIwZgGBP0pWJaK1osTMZDKGGe/Wra20MinkEYpkGnSDlo8KDyc9ae8yxPsMbHJx060a9BpEQsI1lWRm/BVqcCFSflxiojdYGFRtn8qYyrOeZJEOPTihRkx2J2NuZNzRL0x9ajSG2Qu0OYyfxoNhcSAeXNuGOuKI9LvYzxIpX05zVKDSBxJoiF9DxxnvUd2JGB24U+opr6fd79wHAHGDQbXUCh+Tnvk0lHUkkikVUUM2COpJ61JLKMqA3H9Korpt5JIVZRzzwatW+l36n/VlvQYJqnAGK0oDEb8e1FWf7Hvm5NpIffZRR7PyFcoR2vy8zFvwpJIFUHdIQK7KDwzqc2Ru2DA5OMGnX/hGZITI7KVUcguOTTdB2NuXzODZSwwn3cZBqeK1kKZT5QfetK10a6umkAVE8snHcZ9Dirtr4Y1RriKNo1XcC3Ldu9JU32Cxjra4ADMc/WnPbMR8jD34zXY2/g6diGkIi/wCBA4q2PBLKN7Xqgn0Wr+ryJ5V1ZwsUJXJ3lj9KidQpLZznrXdzeEZCjIl/Guf9ise68JyQRys10jlV44PJrGph5qQJqJy0+6OI/MRzVaPcxy3SujPhuW8SPyrgNuOGwOhrO/sa4e32w/PKdylDwcj/ACalU5JbFuSIrVA8e7jBqUxjbjc4HtUPhW+srC4kh1e1nlJwVVTjivSNOi8GahPbW8cbmWYcxtJyp9K6I4dy6mTR53tXH+sIGCDk0scGQrKS/phq9dk8JaHtIFocDr854qlP4Z0xQfLgKjPZjVywjSHGzPL/AC2V/ukk/jTjA33juz3r0W/8NWkdorWyLG/ckkk1y2oaXcRsdsinjPSuVU29jaVC3U5+e38wYLsPUCoFsYwxxuJOOp6VoS2cxPGS3TgVALe4iZuG9+OlNQaEqLIPsIVmZSee1RpZyA/OqjHXmtK3YbsSpn8K1bK30+Q/vY85q40m9mKUWjm1s4idzcnvzSmGNF2Ki/Su+tdN0dkH+igk+9Om0LSyu1YdhPvWv1aXcyvqcEYY9gz+lKix7sqO3412w8Oafu6kjrimQaHpc7EQTbsdQKn6tMd0ckI16bcCvS/A8dxa6Db+Yq7CXZVJ6qeeKy08O6fyzq+B1+at2C9sodLihQgKv7pPwGKyq0pQSudeDa5mecag+6eWSPgknhu3J61hx+Z9qIkwC/zDHati5JZ2XJJJIzWYV8ueNeWOzgkVS0NXuWH3FWAAIx0qW0SRbBpDtxuHy9xUZB2lsEcHrU0Df6C3XIPNS+hSRC0pWMkfKuOaQQyeX3bPfGaA8fmBpMFeMj2zXqMNnAI1VY0UADHyiuinR9oceIfKzzBYpgfukheuRUsUMLLuYFfUgV6Y1jaM27ykzwOgpRZ2Y4+zxkf7ta/U2c/OecnT5ZFH2e3d1I5O2nLp/lrh7V92MkbTXpcEdvGT5cYXHtipA8eRtX6nFX9U8wVU8xNizLuS0cr3JQ8VTudLkY8xsoPTrivXgybSBwO4qpKkLNnj/vmk8J2ZXtTyY6PIpO3zHY9AFPFEGl3TDb9kl69dteq5ijGQvT27VnTa7aRyvH5bCRTxlDgj60vqq6sam+iPPJ9LnjO57OVlJ67c02Kzmcf8ec6/WMivT9J1mG+uvJhXnbn7tajZZtsioCeBk9apYRPqDqWep5ClnIdoEcoOckbD0oNvIW2+RcdeCIzXrqozSFYzFuH3uKmCzYO14sj0PSj6n5g6q7Hlcei6lJAJPsVwqY6eWcmgaJq0v3NPuFAHBKYr1kLKyA+bt9eKa27o07EU1g49yVVPJrPw5rE1woNq65Y/erej8HaoyDcsS+vzdK7fEYz++YZ7YoDxoh/fyGmsFDqZuTZxh8I6pGxGImX1V/6GpbXwjdNIpmkSJc9wGOa34tWhm1C4s8yxvCAQSfvA+lPmjinZWLy/KdwAlIojhaaY9Sla+GorVgT5U2fvb4Fq+1rbom1bWFVH92EGmNsDfM5DdfvmoXeEsokkJJ7qSK6I04xWw9RlzNp8SHby44KiEfl0qxp1vpl1CZt0ZGcHCjg+/FVjZW+/zI92c9S5qewjWBnWEIpdssfU1NlfYGtCxJp+nlcIqEDsEH+FRR2dvk4jVvQbBVgvOQfnQfjilfzmA2yc455rTkj2ITZElqiy7hEw46YGBWDf3b6brciCZ4o5FB5I6iugVGY/M2T9a4jx1p01xq6yufLgCD972rOtFKN0i46s3T4jbPDZHqJForzdpFViqxFgOM7sZorj+sPsXyHuCocA7Rx7VS12zfULJYRGWTeC6ZxuHpVD/hMNLGNq3DDnOEpw8ZaUIizpMD6FBW7cbBystw6fGsRh+zrboSOUbluO/vWXqHiPSbXVbJWm3vloW9ecDP51zXizxPdaohgs45baDuQfmb8e1ctFYyO6yLKVkQ7lYgk7h0rneIV9DSMV1PdkUAD170/C7cHNeYP4m8QGceTcCJMAH5ARn8a07XxhqqrtuIoZTjrsI/lW6qxI9mztJoVJPHBqo9tGxKlARjkGuSm8Xaq5OFt4lx6ZwazL3xFroy41GEDHG1BUuvBbh7JnoFnp9rb7vJiVFc7iAOM1z9rHYW+sXaXLQpGrmaMseNrjBGfqD+dcg2rahdqVuNRnb8CBVZZbdI2aaRyexAzWUqqfQ0jSuibx7pWlqI7zRbxZWJPmwmXgemPb2rLis44LKG+t9SZLtcOsW37rA9DVyyeW8nfyrWRYlxg7MmtWPSbyRhssbhznj93is/evdIHBHV+FPGttd2m3VmNvcAfNkZBPqK1JvEei/N/pQI9lJzXDxaLq6jC6dN17pUo0XXtp/wCJaw5roU521QlTjfc6DUPFujbNm26YdOEx/WsWbxHpLrj7POAB021X/sXV2IEtmVz0BwM0N4fvWyfsyg/3s8Vz3n0Rbu+o5dR0iT5tsycd0I5pNljKreXH5g6n5uTSWui6nGTG+3cc7c+lTPo+orlm2EexpNN7mkGzLu44lbBgUMOxI/xpkCOpLJEQM8fMDU93pcrMWkXDZGSBUAtfIYN5u0g9CKUeZCbbdjStp2jAVn2np1qUXm0f64EfXvWf8z7QJgRgZyuCDTbiHgbVgz646VtzyB04mqNT2LjcrVk+ddRXcs9rLs39VHQU6GzeTrMn/fNTJpDSAg3CKD6KalqciOWBl6hfaqVMMl1I0TDacdKpSTahCqSLK5EZyozxXQSeG7dm3tqDKO+BzmqM2lqoYCV2A45rGrGSXvF0oq/umFf3V7lSVRF65B5FZ0+oeYsK4feqkNn2NbVxaRY28kDrmqv2WLcuFA65pRaNeVlZ9ZXySiRMXIAB7Ck0/UWXT7jzGbzeNnGc81eNtFtxsX8qWOABeFXBPORRdBZlBZTcMrSz4XzANqpzjNeqm+1GOMGO2tpo9uVPn4PA71xOjWK3FwqgkHI6D3rsV8P27yqXuZBGF/1Snv6124dSUXY5sRa6uUm8XXCsUfTFDLwR5lC+L52AJsI+O2/rWh/wi1lyTNOpP+1T4vDenwr86yzn3bH8qq2IexjzUytb+L4GkC3FoyA9Sr5xW9b6hbyx+ZDF5gxzsOapLoel7Rus4gD1OTmr1slrbL5cWxVxwM8n61vSVRfERJx+yTC8h4BjkGeuV6VG1wjZwzDBxjbVS7dGfKNIT7HioMzfeXPHrzWlyeW5sAZw2B+VMYbif3YK981Wja4YABsDtxUd013GQyK8ozyF6/hVOzFrcu2cFvboSrY3kkkkcVOy2pwW2lgevcVztxFdyRv5qSiIjgYyyn1qbTNHuoyz3GpzSZA2KBjH1/OoUulhuK6s2QtrBulGyPcfmPc0LJbL937x67e9Z/2UKQrIW9y3SpY43U8bh2xmrQrGrHJx8r4HpSELksCSfc1SWSQHGMfzqMJJv3ozA9w3encLFp5FUlVUZ+uarXEu3lsuuCx56fhThbSfeWYoT2xUMlkqEyNJI2SQw68UmFynqK2O/wC2ee6FQFfYhyoP86vWnl28CgTGdSNwdl5IrD8Rwap/Zzw2VvH5Z/iLZP5UnhdtT0uwZNQsmnRnJQglnx6VinaVjTlVr3NLU9WtrK9hjmZfLnT5W6bSPWrI+zGLeswZv7ua4rxVJ9p1JQtncxx+WdokTnJNUNLtvES30M1tFPIuceny9uDUOs1Jqxfs1yp3PQma2D+VmRZCM4xkUBWDgB8844FW7ZblYUMiDzCPnA9aa+GJWSJoieM10WujLmVxo3sDslLHPehVdn2s3IHPNRlVRvlYnApqzfNvdtpFNCZYKjPygn3rI1azuLn90zMYz/CRWjuGdytuwOTUsbJjcx4pSV0CbTOR/wCEUi/vEUV1xljz2NFY+xiac8iqvg/SCeWuwB2ElR6l4Z0mCDdCsm71Z8mugHzYyxGO9U9UjBi+VqxdOLWxSkzkl0OwYfvFYnPGWrUsND0vzY1a2BXBzlu9OMMgbtk1eslbchJ247etJU4roU3ctw6Jo6jAsYcDuR1qZ9J0faB9hg/75qWNtxGVAqR9uM7SPqa15Y9jO7uYOqWGmQKStlbrn/YFczqH2cREJbxAg8EIK6fW5GGREMnvXLyCTkYUA881zVIq5tFlBXUAKI1X1+WpIW/d7di4PU7c1YMP8RbOenFXLK1kK7gABnOamMblt2NTw5p8IQPtUFsHpXVxIqspDDisfS1iWIZGeOpq/sQ9MD1A9K7IpJHNK7ZfLqu75l/PpWTrF5LaZ8iMSNICQAeQfWnhYly28/QjrWXq0TSMRHK4BUj5eBROWmgRjqUItfkuCv2uN4JEGYyR94kc9Kqar4mjgZN2GYkZUH37U5NIaTHmM4XH3RUf/CH2bqJJmZiM8ZNc6UjbQjfWFW+E8xKKuSN54APUZraiu4rw/wCjyQSoVHKyZwapW/hzTYZlH2dGUc4bmtZLW1t0AgjijC8/IoGaag3uUpWM28tJgjgKpycD5u1Y0+nyEnMClT/t11cwU7T7fMaryRgE/IpH0ocNBKWpgrpriNdjAlvRuf1qpc2uwjCs5z13DFdHHBHksRz149aiuItxAGMZzgjisJQa2OiLTWpgxBo32+W3Iz61YEhYgdM1fZdowyg+wOOKi2wsW3K3+ziri2iXFECHnkZHem3UKmMkYGR6d6tiFWBb7o9xSXMDeUW4A25AAJNc9aakjWlCxyk9nMVLKofJ6DrVHyX3fMCD710c25XcLMYweF4wTjrWbcpE2MSs2R0Pas4lSRm7fepUjO3GRSvtVhkkAelKm3Py557VRJp6FCy3AZOSK661mu1hCy7HbsFAGK5XT4lDLJuKnjBz0roLaDdOJ/OO4rg4PQV3UHZHJXs2aKtdrHmVBz3Gabh5JCPOK8DKgnNRx7UBVXZyeAzPUlvGxXKxb36ZLcmupSZz2SJ0hU8iUtzzg96k8u3UbjnJ96ZFabZMxygDqwxxVryABuG3dj0rSJm2RbLfbknaDQ0kSAbcEGpH8tBlyf8AgXNRM0ar8sZwO9Mm4jSqpyvTOOBSrdJu6/L0980jDj7p4waXauC20Z69KBk32mL+9hh7Zpj3AyPmfd7DrUH+i/LnDZ7mp4Uhz/CFHIPTFMGrCliCJBFnPrSjz2Y7VT6E09bkbvk2kdhnrSPJuIU4XuQDTFdii3m28sFYnPBpUimGd0uT9OcfWolnwS0bfIDjFMNy0ihUztPU56UrIWrLBbav7yQN9KayGVcbcKexNVpZyqFPLkz6gU2K4kYn92XI4yx5oKSZOsP7zG0/jV5Wwg/hHesxFd1JbKc8EGpltZGQL9oZl9DQhMW7igmmSSQI2wYBNSRuqAFYwcf3SKqvZgDmTb+tENihHEhOfwotqO+hZkvotxByrdhiq8l1lQCwHOORStaJgrKysB03E5ojt4W+9EpGecnNDuCZX5Z9yzDA420kjNHn5SeOxBzVwwWUSFtuDn0pYGg3nb6ccYpcrHzFSOSXePkYAjj5elWDtLhmQq2McHirKqcHnIqBkXLH7pB/OnZj5kxnlxHk4/OinBXUbQIzjuaKLBzFpJ48n7wwcAGopphsKjacHGc1K6wrnLDGKqz/AGXb/qyQDxhTXKzdEBYjrjdnpUyN9wnd+ANRtcKGPykY6fKadFMrDDEpSGW4ppFbKxHAOOXp0l1IqEsI1U++TTA0Z2rscn1Apu6PB4XrzkdqZJRvj5jZBDHHUdKy5LZd5Zhn2Fal65yOVXPSqkiFssBUNK5oiokXzBfLzirkKLGD6YpI0wTmrUEYxuzSihSZetHAUFEfJHAxxUkcjeZtKncBwx4H0ohB8omQnYo4GabLNAstrH5mRcttiYHIzjNa7GehZj2scEfN9aY8YBP7xSSO+MikezuRkNMACetO8np5e18dzmgCGWaFMCRxgCq8kqmUGNMj1LVPIYAuJRFvHc9qgzAx+6uMdulIoRCcsMKDjrnJFSBGCHkHPc+vrRuQDcqqPoKVuoxgjuc0h3IWTIO5hxUEnXHWpZxMHG0KR7npUZVgxLck+q4pDuNxg4FROrdG4+lBm2MwkjIPsOtPyrr1O0+vNZNG0WVGhRWL4O49Qe1I6PvLAjHQAGn3PmBP3aDd3DNjNVWa5ZQBCY93UA5qZLQu5PtLbQqLleT8xP51JcYlhWOWR4SQQyx8k+//ANaizabyyrqM+3epkbcDuyW7cdR6Yriqqx1UnpY5iaxaVm/eMdvTA61n3ViwO5izY6EjtXRX00jFI4o8PnJDemaxvtMxk2yHo2GwcDH40QJnoZptcenB6U9Y14+Ug1cuEjYjkZPcelR7IQw+8w/lWqRmW9MRWC+YC4J/hGQK2YFRHJkUruPyr1xisiwxFKGjbH4881r20nyMysS3Yd/zrrp7HLV3LY8s8BSuemeAatRSRomXU9KpSBd4bGTj7w5zT4ZlDHhn4z8w4roRzsttcLuVlR2A6ADvTXuZ5GUeTLjHJCf1qSO6hwdzAg8VLcMpgDb1UKR9BVfMnYht2uWVm8tfcE80hN5tbzFQA4wFYdqJ4gfmib5upwOKpO0zSDbhiGGTtPSjmsNamiqsQWkY5P8ADnpQyKBw5I9jUJfcgO0EdwvBphUKAUkOCT25FNSsTYulI/lRgD9af5aFSvBB96r2yyOAryg4HPyd6vRNGikMVJXngcfWtE7ktWK/2WNY9uOR04qOSIxnChcH35q9HIkhwBwaf5cYjzt/E07E3MyKIMpOGUY6470420WwfMNx7Grqqv8AdOe5PpTDDGzgncdp9KLMLlURrGxG7HOcHnIqQRRZLBRg9e1SFGyd33e3FOeJduG6fnmiwcxE+chVUFfr0pER1cFl4z6mlljYYCsoWkG5c7W3Ht81MNx8axM/VuD371N5ce3uec5ziqqyMsgYhvfirHnKyYPPtVIli+UrHcp5Jz1zTZIGOdpXPvxTVlEYO1cg9qPtHzfdOeKehOoR24UksoJ9myKl8uMx8x4PrUMlwNo4NRpNKcckDNToUrljiNW2naffvUbXDr8z7WxwdooDMw7ZHfpQzMqHKgjPagY7zl9D+IoqLe3bgfWikUWo5IVU/vUkPbHJpZJ1dPkRs9ztxUMTBfuxsufUYqSRZc7t6hfeuQ6OpFcO0oyqFO3AzUKw5OZSTn14qeQE/wDLU/UcCmnAX1J9aVhksSx5+9/hT5UGAy7FHfvUMaFhvCsemBUh+VfmwFNUIz71LfdvErNjplepqosicjAXpj3rSuljKhsZOewrOmTMikKFx6LzWbKTIlZsljIduegWr0C7kEg4z0JOBUESuCCc59wKljDCYNt9snnH4U0rCZoRyTLZtuMRUKS2DkAe9eXweIkPiO3h+0yR6fFPmA4zsHrXpMski2U+0IqmJtwK4BGO9eFid7dvtiKDmNhGc8IeQDj8DXPiJtSSIPdtNuIb+zS7stReaKTO1sdccH+VOELqu0yM+7nO7+leT+GPFjaH4eeGRGM0Lt5Kk8NvA/kRmu/8Fa//AG/ooupMrKpCSKvZscmuiFSMtijajiiLBdofighSWG3GDjGaR3VgY1J3AcnOKQIeDtJPpmrY7inaRhTjB9ajaMEcEnB/KmSzL9rjsyuxpAzA/T/9dSqVhXqcHrmpuCI2BLAF91MMfvx70+QoqkhCcj0phLlNwGT6UPYYhGFw7ce3NReUcApkZ5BPep8NyAmfUA5qLaFU/KQR0BOKzZoiBiQxMg+gp6hMElselMllXo3yn17UsW1yArlcnrjt61EtjSD1JlOcnfgYz0/Sot1upyzBRgqSeO3appfLWBYU+dM5Jbrn1xSxbYAkscMblTxuY4zXFPY64NXsYN4y+YjSAuwT5w2CMduQayWa2ll3rsKk/MrV1K/Zra3uj9jgkuJ0ZW3puEeT/D6Vzpso/LRDuIByV64/H0p079iJ26Mq7Fz+6m3R5OB1Aqsw2uWfIAHVT1rSawt2/wBWiqejbTximCxZXIjwU9a1szO4yw2sofb95sEk1uRMqAluuBgAcEVmRJ5YCs2WXpVuNnIOWJJropuxhU1ZZ3Ock4HpU8dxuxGQpGeTjFUgSv8ADkdqeG5GVz9K2UjJwNdfJGdoRV6AAc1BJMgkIaU7B0woBqrDMIyQwYgfpTzcSblbgLnkjuKfMiVBln7RJsBjZskdDVSe4klfbIAhPTaaWRw5A8wjrk4/oKHkX7gZSV7+tJyuNREBkMTMoZj0x1zT4pGIVfM2MBnA6gUyGTBARipznp1qSRisjv5WCRncB0FCBltRMqFjKz9toFWoWXYGwVBPWsyKRppFPmSJz6VbjiZd2ZAT129vrWsWZyRfGFjLqyBsVBvmjkC5YA5IJORTI3aPAdUKk/dAqRTarKP3ZDd8nkVd2RYelzPtCsgGSTuHNIs1wsiq3zoepPao1vrNW+Zm68ZHNNOoW7LvCP1IHbNNS8w5fIsN9o/gIA+tN/ebPncAH0Bqv50p5XKg9DnNQTX3l537mC9QOKOcFBlrY3nbtysPf1pskG7AVsEE1nnULaQZLvEefumn+a6Rh45vNHXJ64o50PkaL/lswA3dD3pfJkUeYRuPoDVFb5tqsqy+gGB1qRbw4w+VYkjlv8ihSRDi0TbpCTsVwR6ihpJ1QMrYYfeB70+KeIr95R6c06UxuBuiJHrmrEVVeSYkMhOOnFSeS5UMp6c89KhmuYon27zH6ZPaoY9QO9lyxXsQ3WpTHY0g20FT1PccigSAHIbr1GOKqC+tl+XztpHXcKbFfwOxVcls46Yp8wrFsvzziioRNB3ViaKLjsSwyXMxKCNQucDLVMN0bNFhJBnn5uKaWRISJJFBHPJxilglEkYZZFw2fmArkR0krtCFCttBHvTYmQZ2/MTUbCNTuOHZe7HrSxGaRvkCADsopgWCzbtwUgD8qCD5YBYZ+vSoFj1BvvbIY8/x8sfwqUW8zRkm6RvTC80xMhl3BmHWqh5b5Tg+mKlZpGKry5HocVm/2nbpf3FrMQjxFRy3PNZuSW47lshv4SWIODQinzfmbZj35qDT7iO6vLmGGdHMbcqp5A4zV9Yjv3FAFxyS2TTWqAqeInvP7BvRa4eZoWWMBuTkdhXiepabqOneR9uhMYlTzI0Y8kZ7jtXv6hX6+X0wDivJ/ikJP+EuHSVWgT5fQc1z4lbNAcNPcSTzl5CW3EsB6VsaF4kvNFtWtrRgEklSSQ/7p6fjVO4t1S3hmhYSRsSCSOhABx+pqqqxY3Mv3uOuMe9YRk4u6A+htH1Ky1jTY7yxYGOQYbHVW7g/SrpUqPkLdOw614l4V8RXWmabdW8TBV86OVeenPP6V3Op+NbZVhmtGMiPbs4UdQ/8IPt612KtFq4mL4u1f+zvEWnSuxJgHzjHUOf/AK1Q3ni2G21n7R5gaFiY/LHYAfe/OvPb3Vrm7vWmuXMk7yBifp6VWv7uCaZGjjMfykN83XJPNccaruxo+gE/eRLIXByoI+lQu2xD/Fk9utc54H1Jb7w5beddqzwjynB4II6D8sVtbjvBzI5/Ku9O6GkTvtMZZshu2Kq308UFs9xcSeXEgyzN0FPYc/KjEn3rz74napN9qTSoxtRUDyAHhyefy4rKpLlVyrnT2Gv2dxtWJlVdzFmJzhQMkitCxuEvIVmhmV0cbkI6V41O0llbQ4m/1yHgdgTjn64Neh/DVrpfDjPKMxecRECenAyPzrKE29GOEm2dWi7QJFZAMHNGWWPK5yOlMhkRkfarc/e3ckfSnyLJuVSxOFxjFRLU7IlKVEeQo7tCSpbcBnn0NU45ApZXHzp1Zz1rSkxIvlpvjJPzsQDms6VVK7ZSpAyAQOTQhSM+WaSJiyvGwJ4CnGKjkuJf4kU8joxq3JZQxQGaY5QAt97PaqVjJaywrJBIcNIVxnPAPB/l+dXexlzJMng8xh86svP93tVqPjjk/hShQqlWcue/NOBG04U/XNaIhu7ABsfe+lSLzgEcetQq2BQ021xz+lUImlKqOAx3HtTC46YOKkBmdRgFl9BSxrMjDfAuD6sKQXSIA2H+8APTPNPTIZvmzn3qyscGwh1ZG6jGCKIVhZivlLJk5JI5FWokSkNV3ZMrgnOPeprRZncfuWYnjkd6ZP5MZJhUrj3yKfHdXIbfw3A68Yq4royJPsTyoUYq0J3DrlsfhS2kyswTyAyj15NVJZvMB8xFYk9M5NRiV1UKsRHp2xVXsLlvub5jt/JLhSoxzzyKzZ5rWUllVsj5c7TnNV47zy4zE6gDOS6nk+1OmvIpEyPvNwBg03K6JjGzIZGET7oWC8c/N0NKLiV1VZCdpyBgYPvUQjEpwoCtgdeBTZ7abzRuiZ9vK4rK7NVbqXBAiqJDFcbM8MpPAq3HFZhFeQOwbH3lJqrYtMHP+mOpx9zaOatCW6jYlZTMuORgcCtY7amb3sLPY20qHACg8ZHYVCdP8tlEc7qoH3CODUUmoSxsSkaqnQ5Ukg09LppGzJGpX/noKd4itIjls4o0Yxhldecl8A++KrywTZLR3bsD1XAIBqS+a3aL94wUZwpK/wBayrm4t4ZNlvNMAOTtO4Z9azlJIqOpogk/u3UybR6YYU2XUVjG1oZtoPZulZQv7mONpBMJMkjB6kf0qeDULcoWwCMjIfBIpKqNxNFb2GQ7fLfnoGGcVfgZSoyqZJ44FZUl+HQeREA/8ORgEfWnWt3cNL5JjDHsVIyK1jUM3A1JY433K0SP35GKhaGCY5khj3diKjE94twVkjOAOSRk0C9BiaRoQVB54Of5VfOibMRobIEhsA9/noqD7RA3P2Gbn6/4UUcyHymw0EZY7QgQjrtySfxpEgh5aSUyegLcfpSx84WNAp78k0x0lYkJGWx33AAVzo2Hp82Sq5XvnoPpSmSNcfMrMOmO1QeTcSKG5Rj36rVhbURqJHnJX1QAD8aYIgfznkDtMVH+9T1dgccMR/eJNTq8anMMYPbcQacFXyuZRv8AYHFCFcqSRySna0i7f7qrivKvE7XieKr2PcUcyDaSeDxxXrbfdIUnnvjFeZ/Emyjh1SOdpG3zn17DH9a5MV0YGf4f159P1uS4cH5omj5JOG7Z/EV6D4I1KbUdGeW6ukuJEdgWUYPHNeTQaTqE1sZ4gHUttKhgXHuR1xVvTtQ1Lw6t3bskiJPGYwDxk/3h+H86VKo4qzCx7HaX9rcSxRxyZaWHzUAIxgHFc9qvhlrrxjHq8lwgiQq3l9T8oAA/HmvNo9Xvnkg8iZ0eGParA9BnOPpXoGo+Jmfw1ayLcL9pnjHmBV5A5GQfXIq/axlBuXQR534xSK31ee1tm/cRSMEArMlVUiXaPnHBOeCK6e6tbWTX7eRciAuu4MQSc8nJrFttPuryG6vEhdre3O1ihxtLEhf6VyxWhS2KEMnlxc9j0NaGjhZr2C3eRUjkO0s3Rc96prDkbZFy4OMVbCQxOrHkgYb0obXURZ1ywfTtbe3FxFNGBgOpyCMfoap2lnNfCTyRuaGNnIAySBycfnVXUJy8zAE+vNOa+vI1WZJDGfL8rKDbx36UJIDc8Lw3l3LdafA7xuVDqM4+ZPb1xmvUdEvmn0u1lmEiTCMCRWXkMODXimm6jc2d9FfRSN5sbbifX1zXuNjMl5aQXMQCLNEr4254IrroptFIm8yc7guVz0A7+9ed+NdL1y+8TG6gt3MaIAjjAGAP/wBdeleQSoGcccHpXIeKdaurPVoNMtRABKq7mdSR8xx+QFOotNSr6HnUs91qF7GskaySRqFCouMhe3Fdv8Obu+GralZXCyLH/rPLI+6xPP8AOjwnptja+I5JLSaG5iii++Rxls8j6fyrto1hXdIqKrsckp1bPf8ASs6cWveEtyWOaRInWHMZbhied49DVi3uIWspFmRxMzZ80ucnjgY7CqS4eRWWSRFz2UZH50+7lUT+X5ys4UHBPOOgNKaWx1RdtWc/4kv0s9RspIlnjzG0dwsrAqW4OVx2p97fW8qrlMKE+XbkN7MRXN+PrqSDVSrYkjaNccZ5B/nVJNQOl6nDfGdrhWgbdkZU8YC/hWMXZ6mEqr532Cx1podLvba5keR2yEz79aTwhMslxcbWyiqNis2OM1mX07ahZw30iojx7hIV+XPPA/I1qfDxVbVLowsoj8kMVIGc54qlrJGaWp1tvIDFkqMDrg8VKrK/ChiT70/yiwK4UZ7Y4NORGXHIA9RXSkaERhB6qw9809FxkZbn36VKQ3TJNKFOe5qhiKPk2jp3NKFG8HPNKmP4sAe1N3Kxx+tACkc4zx1zUTyBZS7SbccKcYzVhV6+n9Kxp7hF8y6k+88nlRA9APWolKyJkXYrrhyY1wG6KOxq1a6hCq7TvXGeCvb61g36+VAXRpdp+YqD2/8A11f0iVJLFCH8w988kH0ohNkW7m0HZ8ND9nUt2Y81EbiW3YrNIGI9SBmqTIrEfe/KsbxBcta/Z4wzOWYnPZQOorSVSyCyOojvU/5bR7x6Z4quVtZJeCy5OSpbisLw/fT34cOvyRuUPPTHT8624zDGpV1d/wClTGfMFkthkzbJCo3AemzP5Gpobifb+73krzyvb3qSG4hUeXHE7sOjZLYqX7VeKnyRoTnnemcitUuwr+RDItxKBMsqepx1p8V1cRybMebgcjvSTTO6Z8ko3U4XG78KFuLZIMSW0g9SvGTTT8wHXFyk0LpNFwfcisq9uiI40hmK7WyeoyK042jmlDZliVhnEjBhijUbK3lMeLdgoOG2dCPWpqRbWgtEc1dzCRxuZ1j643ZyfpUCyeZhYI2LE4Bbg/nW/fLAqeWsAUQ8AkDn8axpGmL+WZAG++PlwQfSueTa3GrECWU4jOLpAx6qBuqW3sZ5CXWYKA3I25VuOlW9IhljPz20rHg7hjFPnM1vuWJMLuORnvinGKtcG2VhbX9qoddki5yArVNY6hGbqZJIVMmPutxikit1kT95MyDOSu/AGfT2qP7GkjNBH+8cDIIbBz6ihX6Dex0Ed9CU8x0UqPlGGzyP1oW7tpEDR+apP8KnmuQJu7CTkPIm7LdiD7Gren39pIqia4Ktjp0YfX1rWNS+hPIjpP7TuV+X7FctjvxzRVUIGAZbl9p6ZBNFa8wG/E6M+GBb05qWL5CfKiCZ5wWqjp3VPrVtv9YP96pAtB28kpKoEfQjGap+d8vlQW06nPXHFXLz/VD8Kjl6D6U0BGDdRDzJo4gnYZJJqF3imk+Ylc9AmRUtz90/hTovvL9aRTWgx0VUG+RhxwDzXmnj03F1rdxbxwGRlgRY8dhuySK9Em/1x/3j/OuVk/5HqT/rw/8AZhWFZXsiTgL+0vPD91EkrhLhk8whWyVB4wandrjxObe0t2Z7+IFVUnC+WOc59c1Y+Jv/ACMT/wC6n9apfD3/AJGy2/3X/lWC1lygZx3Wt1NG6MGjZkbHPIOP8alaS5hgXLOqnDRqfTJNRal/x/Xf/Xdv/QjVzVv4P90fyrFoCbQ9OudV1CO1iuIkkdTIct90D+vtW3o0ci6Zc2dqpMUBaV2I4kZSSC3thf1rF8Af8jVafR//AEE10fhD/kF69/15f/FVvGKSuNHHWUct9qa29uvzTSdey57n0xRdNHGzwlQ0gyrvnIOCeRWh4M/5Cdx/17P/AOg1izfdT61kldDsV5SrKWwc4FW4bCabRZryNmcxOPMTGAi4+9n61Vuf+Pd/qK7Dwz/yI2rf9cR/WqigMPSdOtJdTgszdEmRVO7b8u8kfL9MGvc4gIUCQx7Rt24A6ACvC9B/5GGx/wB7/wBmr3q5+4fpXZRWjEyu8wK4ccL147V5zqusR3OtfaLm1QXMLFI9y8bQDjNeg/wGvJvF3/IZb/ff/wBCaoryd7DN3W4Jri9RdMVvKmPyyL8qNhchRjuBmtrwJfJeeH1DsVlhcxvubJ9RUHg7/kVbP/r5f/0A1V+HP/IOv/8Arsv8jUQ0lYpbnaLFGqJI0qlXJwqnJrh9e1T7L41RAwY7Y0+Y/L7A/nXUw/6//gNef+JP+Rzn+v8A7LUTZpN6JEWuX+oyXkqXUQWOSQvsYDrjHB9KwJZgqx27SsUU8jOVHritnxH/AMheX6L/AOgiucn/ANYfrWL3Oe+pp6Y9veaqtndEpayNtwgxt9G/PFd54e0O30u4luLeR5BKNo44x/8ArrzdP+Pof8B/pXrOgf8AIvWv/XMV0Uopq5cSypYDJHFO6e4qGT/UmpI/9X+ArdFE8NxGm5Wg3Ejg+lQySMeSOPQU5P6U1ulMaE4bCmnZO8nb7YB61EvUUrd6Q2Na4jUvkHK9T2rJlVZJxK33IsiGM8lmJ+9WpH/qbj61Vf8A4/Y/93+lYyJnsQWE7yXDFpRIFOGH9w46e9SwzMs5l+zvEpGC6jqO3FZelf8AH8/++3/oQrYP/HxN+NUtCE7l1JFZOu73zXM+IoJrtt8eNkTnIzztI61tWP8AqxVC7/49bn/rn/WlUfuhLocnZ3M1pdho5HQTSEEfj/Su20mV5EbzA6SISH+bhj6j2rjbv/Vxf9dWrtdK+4P90f0rKjJtCW5qWnnqoaFp1AP8PNWFulBLXB3qTyAuGFWtG/49/wAar3n/AB8t9TXfHYHq7Ed5NaKgYXtzDu9t3FUzNZshb7ZIyn++Kn1DpH9DWBdf6mWonKzHBaGn/aFpAyx4SfcQNw5x6ZrbS6QIY5oVU9sV55Z/e/L+ddlL978P6UqVVtsyaux91ZLM0S7CydSMcGoNQhhiCZiJB+VSBnGexrVg/wBQv0/rWVd/6uT/AK+hVyS1YNtMiQyRxplwQV4TO0kHvmoLjULNQIGdTLnDKWz+oqMffH++38q5GP8A5DA/3qynNxjdDTudKcyFlhUlgeNp+UUgaYRvM6KPLGMqev8A9ahO/wBKrJ/qbn/crGM3ozUEuIpZUe4d2hz8y5+UHFU76G1kc+UoWUqXX6en1pE/481/66f0qpcfff8A3qIybuNIdFcagkYWO7nVB0AZsCinp90UUk2TY//Z">
            <a:extLst>
              <a:ext uri="{FF2B5EF4-FFF2-40B4-BE49-F238E27FC236}">
                <a16:creationId xmlns:a16="http://schemas.microsoft.com/office/drawing/2014/main" id="{8AE627CE-D7E1-43BE-A261-1C63287F1E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outdoor, sky, building, city&#10;&#10;Description generated with very high confidence">
            <a:extLst>
              <a:ext uri="{FF2B5EF4-FFF2-40B4-BE49-F238E27FC236}">
                <a16:creationId xmlns:a16="http://schemas.microsoft.com/office/drawing/2014/main" id="{823A1161-EFD7-4F8C-BF00-7E9CFC10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77BF81-9CDC-4564-B299-86968E7913FD}"/>
              </a:ext>
            </a:extLst>
          </p:cNvPr>
          <p:cNvSpPr/>
          <p:nvPr/>
        </p:nvSpPr>
        <p:spPr>
          <a:xfrm>
            <a:off x="0" y="-8450"/>
            <a:ext cx="9144000" cy="5151247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C4BF2-2A27-4977-AC0A-6760A34C1E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6" name="Picture 25" descr="pivotal_teal.png">
            <a:extLst>
              <a:ext uri="{FF2B5EF4-FFF2-40B4-BE49-F238E27FC236}">
                <a16:creationId xmlns:a16="http://schemas.microsoft.com/office/drawing/2014/main" id="{A33294D3-CE96-421D-87BC-B16D197BE38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52" y="4724610"/>
            <a:ext cx="599010" cy="1402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7CA4114-B5C4-4D8A-953F-CE8D05449EF8}"/>
              </a:ext>
            </a:extLst>
          </p:cNvPr>
          <p:cNvSpPr txBox="1">
            <a:spLocks/>
          </p:cNvSpPr>
          <p:nvPr/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Spring Data REST, Custom Queries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DCBFF6-E949-447C-AE4F-68259ADE197A}"/>
              </a:ext>
            </a:extLst>
          </p:cNvPr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089BB6-57AA-4DD1-A923-78E1C025ACDA}"/>
              </a:ext>
            </a:extLst>
          </p:cNvPr>
          <p:cNvSpPr txBox="1">
            <a:spLocks/>
          </p:cNvSpPr>
          <p:nvPr/>
        </p:nvSpPr>
        <p:spPr>
          <a:xfrm>
            <a:off x="152400" y="1270633"/>
            <a:ext cx="8371840" cy="1035687"/>
          </a:xfrm>
          <a:prstGeom prst="rect">
            <a:avLst/>
          </a:prstGeom>
        </p:spPr>
        <p:txBody>
          <a:bodyPr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Add a method “</a:t>
            </a:r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findByStateCode</a:t>
            </a: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to our </a:t>
            </a:r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CityRepository</a:t>
            </a: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that defines an custom query using @Query notation and takes an @Param argument for the </a:t>
            </a:r>
            <a:r>
              <a:rPr lang="en-US" sz="1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stateCode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6EA4C-EABB-41D0-9EE1-F577CC482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340" y="2631440"/>
            <a:ext cx="7340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10738"/>
      </p:ext>
    </p:extLst>
  </p:cSld>
  <p:clrMapOvr>
    <a:masterClrMapping/>
  </p:clrMapOvr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Dell Tech 2019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2E9850A-4D19-4592-9100-D4A99680F112}" vid="{650AE081-E2B8-4501-98EF-F380C82913E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28707</TotalTime>
  <Words>305</Words>
  <Application>Microsoft Office PowerPoint</Application>
  <PresentationFormat>On-screen Show (16:9)</PresentationFormat>
  <Paragraphs>31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Wingdings</vt:lpstr>
      <vt:lpstr>Pivotal Main</vt:lpstr>
      <vt:lpstr>1_Pivotal Main</vt:lpstr>
      <vt:lpstr>1_Dell Tech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Roy, Nilanjan</cp:lastModifiedBy>
  <cp:revision>289</cp:revision>
  <dcterms:created xsi:type="dcterms:W3CDTF">2015-10-05T21:15:00Z</dcterms:created>
  <dcterms:modified xsi:type="dcterms:W3CDTF">2019-07-23T06:43:44Z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Nilanjan.Roy@emc.com</vt:lpwstr>
  </property>
  <property fmtid="{D5CDD505-2E9C-101B-9397-08002B2CF9AE}" pid="5" name="MSIP_Label_7de70ee2-0cb4-4d60-aee5-75ef2c4c8a90_SetDate">
    <vt:lpwstr>2019-07-17T06:57:48.8760232Z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Nilanjan.Roy@emc.com</vt:lpwstr>
  </property>
  <property fmtid="{D5CDD505-2E9C-101B-9397-08002B2CF9AE}" pid="12" name="MSIP_Label_da6fab74-d5af-4af7-a9a4-78d84655a626_SetDate">
    <vt:lpwstr>2019-07-17T06:57:48.8760232Z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